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1"/>
  </p:notesMasterIdLst>
  <p:handoutMasterIdLst>
    <p:handoutMasterId r:id="rId52"/>
  </p:handoutMasterIdLst>
  <p:sldIdLst>
    <p:sldId id="256" r:id="rId2"/>
    <p:sldId id="257" r:id="rId3"/>
    <p:sldId id="347" r:id="rId4"/>
    <p:sldId id="260" r:id="rId5"/>
    <p:sldId id="343" r:id="rId6"/>
    <p:sldId id="261" r:id="rId7"/>
    <p:sldId id="262" r:id="rId8"/>
    <p:sldId id="263" r:id="rId9"/>
    <p:sldId id="264" r:id="rId10"/>
    <p:sldId id="265" r:id="rId11"/>
    <p:sldId id="266" r:id="rId12"/>
    <p:sldId id="267" r:id="rId13"/>
    <p:sldId id="268" r:id="rId14"/>
    <p:sldId id="328" r:id="rId15"/>
    <p:sldId id="329" r:id="rId16"/>
    <p:sldId id="330" r:id="rId17"/>
    <p:sldId id="331" r:id="rId18"/>
    <p:sldId id="269" r:id="rId19"/>
    <p:sldId id="270" r:id="rId20"/>
    <p:sldId id="271" r:id="rId21"/>
    <p:sldId id="272" r:id="rId22"/>
    <p:sldId id="273" r:id="rId23"/>
    <p:sldId id="274" r:id="rId24"/>
    <p:sldId id="275" r:id="rId25"/>
    <p:sldId id="276" r:id="rId26"/>
    <p:sldId id="277" r:id="rId27"/>
    <p:sldId id="278" r:id="rId28"/>
    <p:sldId id="332" r:id="rId29"/>
    <p:sldId id="333" r:id="rId30"/>
    <p:sldId id="279" r:id="rId31"/>
    <p:sldId id="280" r:id="rId32"/>
    <p:sldId id="334" r:id="rId33"/>
    <p:sldId id="335" r:id="rId34"/>
    <p:sldId id="282" r:id="rId35"/>
    <p:sldId id="283" r:id="rId36"/>
    <p:sldId id="284" r:id="rId37"/>
    <p:sldId id="336" r:id="rId38"/>
    <p:sldId id="285" r:id="rId39"/>
    <p:sldId id="337" r:id="rId40"/>
    <p:sldId id="338" r:id="rId41"/>
    <p:sldId id="339" r:id="rId42"/>
    <p:sldId id="340" r:id="rId43"/>
    <p:sldId id="341" r:id="rId44"/>
    <p:sldId id="342" r:id="rId45"/>
    <p:sldId id="288" r:id="rId46"/>
    <p:sldId id="289" r:id="rId47"/>
    <p:sldId id="290" r:id="rId48"/>
    <p:sldId id="344" r:id="rId49"/>
    <p:sldId id="327" r:id="rId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3300"/>
    <a:srgbClr val="97DCFF"/>
    <a:srgbClr val="B6DF89"/>
    <a:srgbClr val="05953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8" autoAdjust="0"/>
    <p:restoredTop sz="86139" autoAdjust="0"/>
  </p:normalViewPr>
  <p:slideViewPr>
    <p:cSldViewPr>
      <p:cViewPr varScale="1">
        <p:scale>
          <a:sx n="104" d="100"/>
          <a:sy n="104" d="100"/>
        </p:scale>
        <p:origin x="-1812" y="-96"/>
      </p:cViewPr>
      <p:guideLst>
        <p:guide orient="horz" pos="2160"/>
        <p:guide pos="2880"/>
      </p:guideLst>
    </p:cSldViewPr>
  </p:slideViewPr>
  <p:outlineViewPr>
    <p:cViewPr>
      <p:scale>
        <a:sx n="33" d="100"/>
        <a:sy n="33" d="100"/>
      </p:scale>
      <p:origin x="36" y="8244"/>
    </p:cViewPr>
  </p:outlineViewPr>
  <p:notesTextViewPr>
    <p:cViewPr>
      <p:scale>
        <a:sx n="1" d="1"/>
        <a:sy n="1" d="1"/>
      </p:scale>
      <p:origin x="0" y="0"/>
    </p:cViewPr>
  </p:notesTextViewPr>
  <p:sorterViewPr>
    <p:cViewPr>
      <p:scale>
        <a:sx n="128" d="100"/>
        <a:sy n="128" d="100"/>
      </p:scale>
      <p:origin x="0" y="0"/>
    </p:cViewPr>
  </p:sorterViewPr>
  <p:notesViewPr>
    <p:cSldViewPr>
      <p:cViewPr varScale="1">
        <p:scale>
          <a:sx n="92" d="100"/>
          <a:sy n="92" d="100"/>
        </p:scale>
        <p:origin x="-3732" y="-102"/>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976BA0D-8F11-41A0-82B4-C647E2FAE447}" type="datetimeFigureOut">
              <a:rPr lang="en-CA" smtClean="0"/>
              <a:pPr/>
              <a:t>24/06/2015</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C6D78D6-D8F9-42F4-9566-778346103BAF}" type="slidenum">
              <a:rPr lang="en-CA" smtClean="0"/>
              <a:pPr/>
              <a:t>‹#›</a:t>
            </a:fld>
            <a:endParaRPr lang="en-CA"/>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B9A41D-2C14-4FD9-A8FE-469DBFAB3809}" type="datetimeFigureOut">
              <a:rPr lang="en-CA" smtClean="0"/>
              <a:pPr/>
              <a:t>24/06/2015</a:t>
            </a:fld>
            <a:endParaRPr lang="en-CA"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1F50BE-48AE-4332-BF46-C112AB8C5E91}" type="slidenum">
              <a:rPr lang="en-CA" smtClean="0"/>
              <a:pPr/>
              <a:t>‹#›</a:t>
            </a:fld>
            <a:endParaRPr lang="en-CA" dirty="0"/>
          </a:p>
        </p:txBody>
      </p:sp>
    </p:spTree>
    <p:extLst>
      <p:ext uri="{BB962C8B-B14F-4D97-AF65-F5344CB8AC3E}">
        <p14:creationId xmlns:p14="http://schemas.microsoft.com/office/powerpoint/2010/main" xmlns="" val="1304576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9:15</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a:t>
            </a:fld>
            <a:endParaRPr lang="en-CA" dirty="0"/>
          </a:p>
        </p:txBody>
      </p:sp>
    </p:spTree>
    <p:extLst>
      <p:ext uri="{BB962C8B-B14F-4D97-AF65-F5344CB8AC3E}">
        <p14:creationId xmlns:p14="http://schemas.microsoft.com/office/powerpoint/2010/main" xmlns="" val="19319447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Design by constraint failed – years to develop, what</a:t>
            </a:r>
            <a:r>
              <a:rPr lang="en-US" baseline="0" dirty="0" smtClean="0"/>
              <a:t> was produced required yet more design to be implementable and after that might not be interoperable</a:t>
            </a:r>
          </a:p>
          <a:p>
            <a:endParaRPr lang="en-US" baseline="0" dirty="0" smtClean="0"/>
          </a:p>
          <a:p>
            <a:r>
              <a:rPr lang="en-US" baseline="0" dirty="0" smtClean="0"/>
              <a:t>How to determine the 80%?  Look to existing specs – v2, v3, CDA templates, OpenEHR, jurisdictional projects, what implementations we’ve seen</a:t>
            </a:r>
          </a:p>
          <a:p>
            <a:r>
              <a:rPr lang="en-US" baseline="0" dirty="0" smtClean="0"/>
              <a:t>If not sure, err on the side of “not in for now”</a:t>
            </a:r>
            <a:endParaRPr lang="en-US" dirty="0" smtClean="0"/>
          </a:p>
          <a:p>
            <a:endParaRPr lang="en-US" dirty="0" smtClean="0"/>
          </a:p>
          <a:p>
            <a:r>
              <a:rPr lang="en-US" dirty="0" smtClean="0"/>
              <a:t>Note: not 80% of instances, 80% of implementations</a:t>
            </a:r>
          </a:p>
          <a:p>
            <a:endParaRPr lang="en-US" dirty="0" smtClean="0"/>
          </a:p>
          <a:p>
            <a:r>
              <a:rPr lang="en-US" dirty="0" smtClean="0"/>
              <a:t>Challenges with “raising the</a:t>
            </a:r>
            <a:r>
              <a:rPr lang="en-US" baseline="0" dirty="0" smtClean="0"/>
              <a:t> bar”</a:t>
            </a:r>
          </a:p>
          <a:p>
            <a:r>
              <a:rPr lang="en-US" baseline="0" dirty="0" smtClean="0"/>
              <a:t>What happens when there aren’t many/any implementations?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23</a:t>
            </a:fld>
            <a:endParaRPr lang="en-CA" dirty="0"/>
          </a:p>
        </p:txBody>
      </p:sp>
    </p:spTree>
    <p:extLst>
      <p:ext uri="{BB962C8B-B14F-4D97-AF65-F5344CB8AC3E}">
        <p14:creationId xmlns:p14="http://schemas.microsoft.com/office/powerpoint/2010/main" xmlns="" val="2083521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many of your</a:t>
            </a:r>
            <a:r>
              <a:rPr lang="en-US" baseline="0" dirty="0" smtClean="0"/>
              <a:t> systems have user interfaces that support even ¼ of this?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24</a:t>
            </a:fld>
            <a:endParaRPr lang="en-CA" dirty="0"/>
          </a:p>
        </p:txBody>
      </p:sp>
    </p:spTree>
    <p:extLst>
      <p:ext uri="{BB962C8B-B14F-4D97-AF65-F5344CB8AC3E}">
        <p14:creationId xmlns:p14="http://schemas.microsoft.com/office/powerpoint/2010/main" xmlns="" val="572379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25</a:t>
            </a:fld>
            <a:endParaRPr lang="en-CA" dirty="0"/>
          </a:p>
        </p:txBody>
      </p:sp>
    </p:spTree>
    <p:extLst>
      <p:ext uri="{BB962C8B-B14F-4D97-AF65-F5344CB8AC3E}">
        <p14:creationId xmlns:p14="http://schemas.microsoft.com/office/powerpoint/2010/main" xmlns="" val="2339947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1000s</a:t>
            </a:r>
            <a:r>
              <a:rPr lang="en-US" baseline="0" dirty="0" smtClean="0"/>
              <a:t> of extensions, everyone supports different things, don’t know what anyone does</a:t>
            </a:r>
            <a:endParaRPr lang="en-US" dirty="0" smtClean="0"/>
          </a:p>
          <a:p>
            <a:endParaRPr lang="en-US" dirty="0" smtClean="0"/>
          </a:p>
          <a:p>
            <a:r>
              <a:rPr lang="en-US" dirty="0" smtClean="0"/>
              <a:t>Not everyone will support the 80%, but most will</a:t>
            </a:r>
          </a:p>
          <a:p>
            <a:r>
              <a:rPr lang="en-US" dirty="0" smtClean="0"/>
              <a:t>“What most systems support” (and thus what you should probably support too) encourages base interoperability</a:t>
            </a:r>
          </a:p>
          <a:p>
            <a:r>
              <a:rPr lang="en-US" dirty="0" smtClean="0"/>
              <a:t>Human readable fallback</a:t>
            </a:r>
          </a:p>
          <a:p>
            <a:endParaRPr lang="en-US" dirty="0" smtClean="0"/>
          </a:p>
          <a:p>
            <a:endParaRPr lang="en-US" dirty="0" smtClean="0"/>
          </a:p>
          <a:p>
            <a:r>
              <a:rPr lang="en-US" dirty="0" smtClean="0"/>
              <a:t>Profile – what elements are supported, registries available</a:t>
            </a:r>
          </a:p>
          <a:p>
            <a:r>
              <a:rPr lang="en-US" dirty="0" smtClean="0"/>
              <a:t>Conformance – REST</a:t>
            </a:r>
            <a:r>
              <a:rPr lang="en-US" baseline="0" dirty="0" smtClean="0"/>
              <a:t> operations, documents, messages, services</a:t>
            </a:r>
            <a:endParaRPr lang="en-CA" dirty="0" smtClean="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26</a:t>
            </a:fld>
            <a:endParaRPr lang="en-CA" dirty="0"/>
          </a:p>
        </p:txBody>
      </p:sp>
    </p:spTree>
    <p:extLst>
      <p:ext uri="{BB962C8B-B14F-4D97-AF65-F5344CB8AC3E}">
        <p14:creationId xmlns:p14="http://schemas.microsoft.com/office/powerpoint/2010/main" xmlns="" val="86215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try very hard to *not* invent</a:t>
            </a:r>
            <a:r>
              <a:rPr lang="en-US" baseline="0" dirty="0" smtClean="0"/>
              <a:t> stuff that exists elsewhere unless it’s really broken or totally unaligned with the FHIR principles.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27</a:t>
            </a:fld>
            <a:endParaRPr lang="en-CA" dirty="0"/>
          </a:p>
        </p:txBody>
      </p:sp>
    </p:spTree>
    <p:extLst>
      <p:ext uri="{BB962C8B-B14F-4D97-AF65-F5344CB8AC3E}">
        <p14:creationId xmlns:p14="http://schemas.microsoft.com/office/powerpoint/2010/main" xmlns="" val="1602313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Even when you think your target will understand all the encoded data, reality is data often gets shared beyond the originally intended context</a:t>
            </a:r>
          </a:p>
          <a:p>
            <a:endParaRPr lang="en-US" baseline="0" dirty="0" smtClean="0"/>
          </a:p>
          <a:p>
            <a:r>
              <a:rPr lang="en-US" dirty="0" smtClean="0"/>
              <a:t>Allow</a:t>
            </a:r>
            <a:r>
              <a:rPr lang="en-US" baseline="0" dirty="0" smtClean="0"/>
              <a:t> for exceptions for things like automated device readings, etc.</a:t>
            </a:r>
          </a:p>
        </p:txBody>
      </p:sp>
      <p:sp>
        <p:nvSpPr>
          <p:cNvPr id="4" name="Slide Number Placeholder 3"/>
          <p:cNvSpPr>
            <a:spLocks noGrp="1"/>
          </p:cNvSpPr>
          <p:nvPr>
            <p:ph type="sldNum" sz="quarter" idx="10"/>
          </p:nvPr>
        </p:nvSpPr>
        <p:spPr/>
        <p:txBody>
          <a:bodyPr/>
          <a:lstStyle/>
          <a:p>
            <a:fld id="{3A1F50BE-48AE-4332-BF46-C112AB8C5E91}" type="slidenum">
              <a:rPr lang="en-CA" smtClean="0"/>
              <a:pPr/>
              <a:t>28</a:t>
            </a:fld>
            <a:endParaRPr lang="en-CA" dirty="0"/>
          </a:p>
        </p:txBody>
      </p:sp>
    </p:spTree>
    <p:extLst>
      <p:ext uri="{BB962C8B-B14F-4D97-AF65-F5344CB8AC3E}">
        <p14:creationId xmlns:p14="http://schemas.microsoft.com/office/powerpoint/2010/main" xmlns="" val="10895339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Was a bigger</a:t>
            </a:r>
            <a:r>
              <a:rPr lang="en-US" baseline="0" dirty="0" smtClean="0"/>
              <a:t> deal before HL7 decided to open up all IP</a:t>
            </a:r>
          </a:p>
          <a:p>
            <a:endParaRPr lang="en-US" baseline="0" dirty="0" smtClean="0"/>
          </a:p>
          <a:p>
            <a:r>
              <a:rPr lang="en-US" baseline="0" dirty="0" smtClean="0"/>
              <a:t>full legal text towards bottom of FHIR home page</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29</a:t>
            </a:fld>
            <a:endParaRPr lang="en-CA" dirty="0"/>
          </a:p>
        </p:txBody>
      </p:sp>
    </p:spTree>
    <p:extLst>
      <p:ext uri="{BB962C8B-B14F-4D97-AF65-F5344CB8AC3E}">
        <p14:creationId xmlns:p14="http://schemas.microsoft.com/office/powerpoint/2010/main" xmlns="" val="3217069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smtClean="0"/>
              <a:t>Light or heavy</a:t>
            </a:r>
            <a:r>
              <a:rPr lang="en-US" baseline="0" dirty="0" smtClean="0"/>
              <a:t> c</a:t>
            </a:r>
            <a:r>
              <a:rPr lang="en-US" dirty="0" smtClean="0"/>
              <a:t>lients</a:t>
            </a:r>
          </a:p>
          <a:p>
            <a:pPr marL="171450" lvl="0" indent="-171450">
              <a:buFont typeface="Arial" panose="020B0604020202020204" pitchFamily="34" charset="0"/>
              <a:buChar char="•"/>
            </a:pPr>
            <a:r>
              <a:rPr lang="en-US" dirty="0" smtClean="0"/>
              <a:t>Central server or peer-to-peer</a:t>
            </a:r>
            <a:r>
              <a:rPr lang="en-US" baseline="0" dirty="0" smtClean="0"/>
              <a:t> sharing</a:t>
            </a:r>
          </a:p>
          <a:p>
            <a:pPr marL="171450" lvl="0" indent="-171450">
              <a:buFont typeface="Arial" panose="020B0604020202020204" pitchFamily="34" charset="0"/>
              <a:buChar char="•"/>
            </a:pPr>
            <a:r>
              <a:rPr lang="en-US" baseline="0" dirty="0" smtClean="0"/>
              <a:t>Push or pull</a:t>
            </a:r>
          </a:p>
          <a:p>
            <a:pPr marL="171450" lvl="0" indent="-171450">
              <a:buFont typeface="Arial" panose="020B0604020202020204" pitchFamily="34" charset="0"/>
              <a:buChar char="•"/>
            </a:pPr>
            <a:r>
              <a:rPr lang="en-US" dirty="0" smtClean="0"/>
              <a:t>Query</a:t>
            </a:r>
            <a:r>
              <a:rPr lang="en-US" baseline="0" dirty="0" smtClean="0"/>
              <a:t> or publish/subscribe</a:t>
            </a:r>
          </a:p>
          <a:p>
            <a:pPr marL="171450" lvl="0" indent="-171450">
              <a:buFont typeface="Arial" panose="020B0604020202020204" pitchFamily="34" charset="0"/>
              <a:buChar char="•"/>
            </a:pPr>
            <a:r>
              <a:rPr lang="en-US" baseline="0" dirty="0" smtClean="0"/>
              <a:t>Loosely coupled or tightly coupled environments</a:t>
            </a:r>
          </a:p>
          <a:p>
            <a:pPr marL="457200" marR="0" lvl="0" indent="-457200" algn="l" defTabSz="914400" rtl="0" eaLnBrk="1" fontAlgn="base" latinLnBrk="0" hangingPunct="1">
              <a:lnSpc>
                <a:spcPct val="100000"/>
              </a:lnSpc>
              <a:spcBef>
                <a:spcPct val="20000"/>
              </a:spcBef>
              <a:spcAft>
                <a:spcPct val="0"/>
              </a:spcAft>
              <a:buClr>
                <a:schemeClr val="accent1"/>
              </a:buClr>
              <a:buSzPct val="65000"/>
              <a:buFont typeface="Arial" panose="020B0604020202020204" pitchFamily="34" charset="0"/>
              <a:buChar char="•"/>
              <a:tabLst/>
              <a:defRPr/>
            </a:pPr>
            <a:r>
              <a:rPr lang="en-US" sz="2600" baseline="0" dirty="0" smtClean="0">
                <a:solidFill>
                  <a:schemeClr val="tx1"/>
                </a:solidFill>
                <a:effectLst/>
                <a:latin typeface="+mn-lt"/>
              </a:rPr>
              <a:t>With history tracking or without</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31</a:t>
            </a:fld>
            <a:endParaRPr lang="en-CA" dirty="0"/>
          </a:p>
        </p:txBody>
      </p:sp>
    </p:spTree>
    <p:extLst>
      <p:ext uri="{BB962C8B-B14F-4D97-AF65-F5344CB8AC3E}">
        <p14:creationId xmlns:p14="http://schemas.microsoft.com/office/powerpoint/2010/main" xmlns="" val="32902589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much integration do you need? Nx2 – twice what you have</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33</a:t>
            </a:fld>
            <a:endParaRPr lang="en-CA" dirty="0"/>
          </a:p>
        </p:txBody>
      </p:sp>
    </p:spTree>
    <p:extLst>
      <p:ext uri="{BB962C8B-B14F-4D97-AF65-F5344CB8AC3E}">
        <p14:creationId xmlns:p14="http://schemas.microsoft.com/office/powerpoint/2010/main" xmlns="" val="6000455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10:00</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34</a:t>
            </a:fld>
            <a:endParaRPr lang="en-CA" dirty="0"/>
          </a:p>
        </p:txBody>
      </p:sp>
    </p:spTree>
    <p:extLst>
      <p:ext uri="{BB962C8B-B14F-4D97-AF65-F5344CB8AC3E}">
        <p14:creationId xmlns:p14="http://schemas.microsoft.com/office/powerpoint/2010/main" xmlns="" val="3279809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Each day – 1 hour presentation, </a:t>
            </a:r>
            <a:r>
              <a:rPr lang="en-CA" smtClean="0"/>
              <a:t>30 minutes </a:t>
            </a:r>
            <a:endParaRPr lang="en-CA"/>
          </a:p>
        </p:txBody>
      </p:sp>
      <p:sp>
        <p:nvSpPr>
          <p:cNvPr id="4" name="Slide Number Placeholder 3"/>
          <p:cNvSpPr>
            <a:spLocks noGrp="1"/>
          </p:cNvSpPr>
          <p:nvPr>
            <p:ph type="sldNum" sz="quarter" idx="10"/>
          </p:nvPr>
        </p:nvSpPr>
        <p:spPr/>
        <p:txBody>
          <a:bodyPr/>
          <a:lstStyle/>
          <a:p>
            <a:fld id="{3A1F50BE-48AE-4332-BF46-C112AB8C5E91}" type="slidenum">
              <a:rPr lang="en-CA" smtClean="0"/>
              <a:pPr/>
              <a:t>5</a:t>
            </a:fld>
            <a:endParaRPr lang="en-CA"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28" indent="-171428">
              <a:buFontTx/>
              <a:buChar char="-"/>
            </a:pPr>
            <a:r>
              <a:rPr lang="nl-NL" dirty="0" smtClean="0"/>
              <a:t>Resources are building blocks, but useful in their own right</a:t>
            </a:r>
          </a:p>
          <a:p>
            <a:pPr marL="171428" indent="-171428">
              <a:buFontTx/>
              <a:buChar char="-"/>
            </a:pPr>
            <a:r>
              <a:rPr lang="nl-NL" dirty="0" smtClean="0"/>
              <a:t>Extensions supplement what resource doesn’t cover</a:t>
            </a:r>
          </a:p>
          <a:p>
            <a:pPr marL="171428" indent="-171428">
              <a:buFontTx/>
              <a:buChar char="-"/>
            </a:pPr>
            <a:r>
              <a:rPr lang="nl-NL" dirty="0" smtClean="0"/>
              <a:t>Solutions can be simple or complex</a:t>
            </a:r>
            <a:endParaRPr lang="nl-NL" dirty="0"/>
          </a:p>
        </p:txBody>
      </p:sp>
      <p:sp>
        <p:nvSpPr>
          <p:cNvPr id="4" name="Date Placeholder 3"/>
          <p:cNvSpPr>
            <a:spLocks noGrp="1"/>
          </p:cNvSpPr>
          <p:nvPr>
            <p:ph type="dt" idx="10"/>
          </p:nvPr>
        </p:nvSpPr>
        <p:spPr/>
        <p:txBody>
          <a:bodyPr/>
          <a:lstStyle/>
          <a:p>
            <a:r>
              <a:rPr lang="nl-NL" smtClean="0">
                <a:solidFill>
                  <a:prstClr val="black"/>
                </a:solidFill>
              </a:rPr>
              <a:t>25-6-2010</a:t>
            </a:r>
            <a:endParaRPr lang="nl-NL">
              <a:solidFill>
                <a:prstClr val="black"/>
              </a:solidFill>
            </a:endParaRPr>
          </a:p>
        </p:txBody>
      </p:sp>
      <p:sp>
        <p:nvSpPr>
          <p:cNvPr id="5" name="Footer Placeholder 4"/>
          <p:cNvSpPr>
            <a:spLocks noGrp="1"/>
          </p:cNvSpPr>
          <p:nvPr>
            <p:ph type="ftr" sz="quarter" idx="11"/>
          </p:nvPr>
        </p:nvSpPr>
        <p:spPr/>
        <p:txBody>
          <a:bodyPr/>
          <a:lstStyle/>
          <a:p>
            <a:endParaRPr lang="nl-NL">
              <a:solidFill>
                <a:prstClr val="black"/>
              </a:solidFill>
            </a:endParaRPr>
          </a:p>
        </p:txBody>
      </p:sp>
      <p:sp>
        <p:nvSpPr>
          <p:cNvPr id="6" name="Slide Number Placeholder 5"/>
          <p:cNvSpPr>
            <a:spLocks noGrp="1"/>
          </p:cNvSpPr>
          <p:nvPr>
            <p:ph type="sldNum" sz="quarter" idx="12"/>
          </p:nvPr>
        </p:nvSpPr>
        <p:spPr/>
        <p:txBody>
          <a:bodyPr/>
          <a:lstStyle/>
          <a:p>
            <a:fld id="{016844DE-39AC-45D5-92A8-262EC95D3BAB}" type="slidenum">
              <a:rPr lang="nl-NL" smtClean="0">
                <a:solidFill>
                  <a:prstClr val="black"/>
                </a:solidFill>
              </a:rPr>
              <a:pPr/>
              <a:t>35</a:t>
            </a:fld>
            <a:endParaRPr lang="nl-NL">
              <a:solidFill>
                <a:prstClr val="black"/>
              </a:solidFill>
            </a:endParaRPr>
          </a:p>
        </p:txBody>
      </p:sp>
    </p:spTree>
    <p:extLst>
      <p:ext uri="{BB962C8B-B14F-4D97-AF65-F5344CB8AC3E}">
        <p14:creationId xmlns:p14="http://schemas.microsoft.com/office/powerpoint/2010/main" xmlns="" val="471287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few systems will ever see more than 40-50</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38</a:t>
            </a:fld>
            <a:endParaRPr lang="en-CA" dirty="0"/>
          </a:p>
        </p:txBody>
      </p:sp>
    </p:spTree>
    <p:extLst>
      <p:ext uri="{BB962C8B-B14F-4D97-AF65-F5344CB8AC3E}">
        <p14:creationId xmlns:p14="http://schemas.microsoft.com/office/powerpoint/2010/main" xmlns="" val="1866578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System for gender is wrong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40</a:t>
            </a:fld>
            <a:endParaRPr lang="en-CA" dirty="0"/>
          </a:p>
        </p:txBody>
      </p:sp>
    </p:spTree>
    <p:extLst>
      <p:ext uri="{BB962C8B-B14F-4D97-AF65-F5344CB8AC3E}">
        <p14:creationId xmlns:p14="http://schemas.microsoft.com/office/powerpoint/2010/main" xmlns="" val="8503277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46</a:t>
            </a:fld>
            <a:endParaRPr lang="en-CA" dirty="0"/>
          </a:p>
        </p:txBody>
      </p:sp>
    </p:spTree>
    <p:extLst>
      <p:ext uri="{BB962C8B-B14F-4D97-AF65-F5344CB8AC3E}">
        <p14:creationId xmlns:p14="http://schemas.microsoft.com/office/powerpoint/2010/main" xmlns="" val="16760731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Published</a:t>
            </a:r>
            <a:r>
              <a:rPr lang="en-US" baseline="0" dirty="0" smtClean="0"/>
              <a:t> as HTML</a:t>
            </a:r>
          </a:p>
          <a:p>
            <a:r>
              <a:rPr lang="en-US" baseline="0" dirty="0" smtClean="0"/>
              <a:t>Published using validation process  that performs consistency checks – like a software build</a:t>
            </a:r>
          </a:p>
          <a:p>
            <a:r>
              <a:rPr lang="en-US" baseline="0" dirty="0" smtClean="0"/>
              <a:t>Really shouldn’t require much guidance to read, but a few things to call out</a:t>
            </a:r>
          </a:p>
          <a:p>
            <a:r>
              <a:rPr lang="en-US" baseline="0" dirty="0" smtClean="0"/>
              <a:t>Objective of spec is developer can skim and decide in &lt; day</a:t>
            </a:r>
            <a:endParaRPr lang="en-CA" dirty="0" smtClean="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47</a:t>
            </a:fld>
            <a:endParaRPr lang="en-CA" dirty="0"/>
          </a:p>
        </p:txBody>
      </p:sp>
    </p:spTree>
    <p:extLst>
      <p:ext uri="{BB962C8B-B14F-4D97-AF65-F5344CB8AC3E}">
        <p14:creationId xmlns:p14="http://schemas.microsoft.com/office/powerpoint/2010/main" xmlns="" val="24909949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Each day – 1 hour presentation, </a:t>
            </a:r>
            <a:r>
              <a:rPr lang="en-CA" smtClean="0"/>
              <a:t>30 minutes </a:t>
            </a:r>
            <a:endParaRPr lang="en-CA"/>
          </a:p>
        </p:txBody>
      </p:sp>
      <p:sp>
        <p:nvSpPr>
          <p:cNvPr id="4" name="Slide Number Placeholder 3"/>
          <p:cNvSpPr>
            <a:spLocks noGrp="1"/>
          </p:cNvSpPr>
          <p:nvPr>
            <p:ph type="sldNum" sz="quarter" idx="10"/>
          </p:nvPr>
        </p:nvSpPr>
        <p:spPr/>
        <p:txBody>
          <a:bodyPr/>
          <a:lstStyle/>
          <a:p>
            <a:fld id="{3A1F50BE-48AE-4332-BF46-C112AB8C5E91}" type="slidenum">
              <a:rPr lang="en-CA" smtClean="0"/>
              <a:pPr/>
              <a:t>48</a:t>
            </a:fld>
            <a:endParaRPr lang="en-CA"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healthcare space)</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a:t>
            </a:fld>
            <a:endParaRPr lang="en-CA" dirty="0"/>
          </a:p>
        </p:txBody>
      </p:sp>
    </p:spTree>
    <p:extLst>
      <p:ext uri="{BB962C8B-B14F-4D97-AF65-F5344CB8AC3E}">
        <p14:creationId xmlns:p14="http://schemas.microsoft.com/office/powerpoint/2010/main" xmlns="" val="2406371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a:t>
            </a:fld>
            <a:endParaRPr lang="en-CA" dirty="0"/>
          </a:p>
        </p:txBody>
      </p:sp>
    </p:spTree>
    <p:extLst>
      <p:ext uri="{BB962C8B-B14F-4D97-AF65-F5344CB8AC3E}">
        <p14:creationId xmlns:p14="http://schemas.microsoft.com/office/powerpoint/2010/main" xmlns="" val="1656205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There are flaws in what exists</a:t>
            </a:r>
          </a:p>
          <a:p>
            <a:pPr lvl="0"/>
            <a:r>
              <a:rPr lang="en-US" dirty="0" smtClean="0"/>
              <a:t>There are new use-cases not being met</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13</a:t>
            </a:fld>
            <a:endParaRPr lang="en-CA" dirty="0"/>
          </a:p>
        </p:txBody>
      </p:sp>
    </p:spTree>
    <p:extLst>
      <p:ext uri="{BB962C8B-B14F-4D97-AF65-F5344CB8AC3E}">
        <p14:creationId xmlns:p14="http://schemas.microsoft.com/office/powerpoint/2010/main" xmlns="" val="2385515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smtClean="0">
                <a:latin typeface="Arial" pitchFamily="34" charset="0"/>
                <a:ea typeface="MS PGothic" pitchFamily="34" charset="-128"/>
              </a:rPr>
              <a:t>Disagreement</a:t>
            </a:r>
          </a:p>
          <a:p>
            <a:r>
              <a:rPr lang="en-US" altLang="en-US" smtClean="0">
                <a:latin typeface="Arial" pitchFamily="34" charset="0"/>
                <a:ea typeface="MS PGothic" pitchFamily="34" charset="-128"/>
              </a:rPr>
              <a:t>Average cost of existence</a:t>
            </a:r>
          </a:p>
          <a:p>
            <a:r>
              <a:rPr lang="en-US" altLang="en-US" smtClean="0">
                <a:latin typeface="Arial" pitchFamily="34" charset="0"/>
                <a:ea typeface="MS PGothic" pitchFamily="34" charset="-128"/>
              </a:rPr>
              <a:t>Examples</a:t>
            </a:r>
          </a:p>
          <a:p>
            <a:r>
              <a:rPr lang="en-US" altLang="en-US" smtClean="0">
                <a:latin typeface="Arial" pitchFamily="34" charset="0"/>
                <a:ea typeface="MS PGothic" pitchFamily="34" charset="-128"/>
              </a:rPr>
              <a:t>Qualifications – not quite true</a:t>
            </a:r>
          </a:p>
        </p:txBody>
      </p:sp>
      <p:sp>
        <p:nvSpPr>
          <p:cNvPr id="53252" name="Slide Number Placeholder 3"/>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374E42ED-D1B6-4B27-893F-B8F0E1D2D78E}" type="slidenum">
              <a:rPr lang="en-US" altLang="en-US" smtClean="0">
                <a:latin typeface="Calibri" pitchFamily="34" charset="0"/>
              </a:rPr>
              <a:pPr eaLnBrk="1" hangingPunct="1"/>
              <a:t>16</a:t>
            </a:fld>
            <a:endParaRPr lang="en-US" altLang="en-US" smtClean="0">
              <a:latin typeface="Calibri" pitchFamily="34" charset="0"/>
            </a:endParaRPr>
          </a:p>
        </p:txBody>
      </p:sp>
    </p:spTree>
    <p:extLst>
      <p:ext uri="{BB962C8B-B14F-4D97-AF65-F5344CB8AC3E}">
        <p14:creationId xmlns:p14="http://schemas.microsoft.com/office/powerpoint/2010/main" xmlns="" val="827276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9:25</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19</a:t>
            </a:fld>
            <a:endParaRPr lang="en-CA" dirty="0"/>
          </a:p>
        </p:txBody>
      </p:sp>
    </p:spTree>
    <p:extLst>
      <p:ext uri="{BB962C8B-B14F-4D97-AF65-F5344CB8AC3E}">
        <p14:creationId xmlns:p14="http://schemas.microsoft.com/office/powerpoint/2010/main" xmlns="" val="1309389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actually have a formal manifesto, but these are the principles we adhere to.</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21</a:t>
            </a:fld>
            <a:endParaRPr lang="en-CA" dirty="0"/>
          </a:p>
        </p:txBody>
      </p:sp>
    </p:spTree>
    <p:extLst>
      <p:ext uri="{BB962C8B-B14F-4D97-AF65-F5344CB8AC3E}">
        <p14:creationId xmlns:p14="http://schemas.microsoft.com/office/powerpoint/2010/main" xmlns="" val="6797544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 is driven by people who write code</a:t>
            </a:r>
          </a:p>
          <a:p>
            <a:r>
              <a:rPr lang="en-US" dirty="0" smtClean="0"/>
              <a:t>Numerous</a:t>
            </a:r>
            <a:r>
              <a:rPr lang="en-US" baseline="0" dirty="0" smtClean="0"/>
              <a:t> pieces have been changed because of experience with what worked when trying to implement</a:t>
            </a:r>
          </a:p>
          <a:p>
            <a:r>
              <a:rPr lang="en-US" baseline="0" dirty="0" smtClean="0"/>
              <a:t>Even have a test workbench for RESTful servers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22</a:t>
            </a:fld>
            <a:endParaRPr lang="en-CA" dirty="0"/>
          </a:p>
        </p:txBody>
      </p:sp>
    </p:spTree>
    <p:extLst>
      <p:ext uri="{BB962C8B-B14F-4D97-AF65-F5344CB8AC3E}">
        <p14:creationId xmlns:p14="http://schemas.microsoft.com/office/powerpoint/2010/main" xmlns="" val="26597402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Line 5"/>
          <p:cNvSpPr>
            <a:spLocks noChangeShapeType="1"/>
          </p:cNvSpPr>
          <p:nvPr userDrawn="1"/>
        </p:nvSpPr>
        <p:spPr bwMode="auto">
          <a:xfrm>
            <a:off x="713831" y="3790167"/>
            <a:ext cx="7699628" cy="0"/>
          </a:xfrm>
          <a:prstGeom prst="line">
            <a:avLst/>
          </a:prstGeom>
          <a:noFill/>
          <a:ln w="3810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AU" dirty="0"/>
          </a:p>
        </p:txBody>
      </p:sp>
      <p:pic>
        <p:nvPicPr>
          <p:cNvPr id="5" name="Picture 4" descr="Creative Commons Licence"/>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290265" y="6192775"/>
            <a:ext cx="838200" cy="295275"/>
          </a:xfrm>
          <a:prstGeom prst="rect">
            <a:avLst/>
          </a:prstGeom>
          <a:noFill/>
          <a:extLst>
            <a:ext uri="{909E8E84-426E-40DD-AFC4-6F175D3DCCD1}">
              <a14:hiddenFill xmlns:a14="http://schemas.microsoft.com/office/drawing/2010/main" xmlns="">
                <a:solidFill>
                  <a:srgbClr val="FFFFFF"/>
                </a:solidFill>
              </a14:hiddenFill>
            </a:ext>
          </a:extLst>
        </p:spPr>
      </p:pic>
      <p:sp>
        <p:nvSpPr>
          <p:cNvPr id="6" name="Rectangle 5"/>
          <p:cNvSpPr/>
          <p:nvPr userDrawn="1"/>
        </p:nvSpPr>
        <p:spPr bwMode="auto">
          <a:xfrm>
            <a:off x="467544" y="1556792"/>
            <a:ext cx="8352928" cy="144016"/>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pic>
        <p:nvPicPr>
          <p:cNvPr id="10" name="Picture 13" descr="HL7 International Logo"/>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1259632" y="836712"/>
            <a:ext cx="6624736" cy="2592288"/>
          </a:xfrm>
        </p:spPr>
        <p:txBody>
          <a:bodyPr/>
          <a:lstStyle>
            <a:lvl1pPr algn="ctr">
              <a:defRPr sz="5600"/>
            </a:lvl1pPr>
          </a:lstStyle>
          <a:p>
            <a:r>
              <a:rPr lang="en-US" dirty="0" smtClean="0"/>
              <a:t>Click to edit Master title style</a:t>
            </a:r>
            <a:endParaRPr lang="en-CA" dirty="0"/>
          </a:p>
        </p:txBody>
      </p:sp>
      <p:sp>
        <p:nvSpPr>
          <p:cNvPr id="11" name="Rectangle 10"/>
          <p:cNvSpPr/>
          <p:nvPr userDrawn="1"/>
        </p:nvSpPr>
        <p:spPr bwMode="auto">
          <a:xfrm>
            <a:off x="8100392" y="5717758"/>
            <a:ext cx="792088" cy="792088"/>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sp>
        <p:nvSpPr>
          <p:cNvPr id="4" name="Rectangle 7"/>
          <p:cNvSpPr>
            <a:spLocks noGrp="1" noChangeArrowheads="1"/>
          </p:cNvSpPr>
          <p:nvPr>
            <p:ph type="subTitle" idx="1"/>
          </p:nvPr>
        </p:nvSpPr>
        <p:spPr>
          <a:xfrm>
            <a:off x="1371600" y="3962400"/>
            <a:ext cx="6400800" cy="1873250"/>
          </a:xfrm>
        </p:spPr>
        <p:txBody>
          <a:bodyPr/>
          <a:lstStyle>
            <a:lvl1pPr marL="0" indent="0" algn="ctr">
              <a:buFont typeface="Wingdings" pitchFamily="2" charset="2"/>
              <a:buNone/>
              <a:defRPr sz="3000"/>
            </a:lvl1pPr>
          </a:lstStyle>
          <a:p>
            <a:pPr lvl="0"/>
            <a:r>
              <a:rPr lang="en-US" noProof="0" dirty="0" smtClean="0"/>
              <a:t>Click to edit Master subtitle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Rectangle 4"/>
          <p:cNvSpPr/>
          <p:nvPr userDrawn="1"/>
        </p:nvSpPr>
        <p:spPr bwMode="auto">
          <a:xfrm>
            <a:off x="7876619" y="5565993"/>
            <a:ext cx="1008112" cy="936104"/>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pic>
        <p:nvPicPr>
          <p:cNvPr id="4" name="Picture 13" descr="HL7 International Logo"/>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06902268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6552728" cy="1152128"/>
          </a:xfrm>
        </p:spPr>
        <p:txBody>
          <a:bodyPr anchor="ctr"/>
          <a:lstStyle/>
          <a:p>
            <a:r>
              <a:rPr lang="en-US" dirty="0" smtClean="0"/>
              <a:t>Click to edit Master title style</a:t>
            </a:r>
            <a:endParaRPr lang="en-US" dirty="0"/>
          </a:p>
        </p:txBody>
      </p:sp>
      <p:sp>
        <p:nvSpPr>
          <p:cNvPr id="3" name="Content Placeholder 2"/>
          <p:cNvSpPr>
            <a:spLocks noGrp="1"/>
          </p:cNvSpPr>
          <p:nvPr>
            <p:ph idx="1"/>
          </p:nvPr>
        </p:nvSpPr>
        <p:spPr>
          <a:xfrm>
            <a:off x="381000" y="1828800"/>
            <a:ext cx="8382000" cy="462453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xmlns="" val="363856915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828800"/>
            <a:ext cx="4114800" cy="46245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828800"/>
            <a:ext cx="4114800" cy="46245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xmlns="" val="55576303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6"/>
            <a:ext cx="6552728" cy="1152128"/>
          </a:xfrm>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7544" y="1709118"/>
            <a:ext cx="4040188"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358032"/>
            <a:ext cx="4040188"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709118"/>
            <a:ext cx="4041775"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358032"/>
            <a:ext cx="4041775"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5"/>
          <p:cNvSpPr>
            <a:spLocks noGrp="1"/>
          </p:cNvSpPr>
          <p:nvPr>
            <p:ph type="sldNum" sz="quarter" idx="10"/>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xmlns="" val="197847919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xmlns="" val="3432753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bwMode="auto">
          <a:xfrm>
            <a:off x="323528" y="252899"/>
            <a:ext cx="8568952" cy="626469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smtClean="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323528" y="332657"/>
            <a:ext cx="6552728" cy="1180142"/>
          </a:xfrm>
        </p:spPr>
        <p:txBody>
          <a:bodyPr/>
          <a:lstStyle>
            <a:lvl1pPr>
              <a:defRPr>
                <a:solidFill>
                  <a:schemeClr val="bg1"/>
                </a:solidFill>
              </a:defRPr>
            </a:lvl1pPr>
          </a:lstStyle>
          <a:p>
            <a:r>
              <a:rPr lang="en-US" smtClean="0"/>
              <a:t>Click to edit Master title style</a:t>
            </a:r>
            <a:endParaRPr lang="en-US"/>
          </a:p>
        </p:txBody>
      </p:sp>
    </p:spTree>
    <p:extLst>
      <p:ext uri="{BB962C8B-B14F-4D97-AF65-F5344CB8AC3E}">
        <p14:creationId xmlns:p14="http://schemas.microsoft.com/office/powerpoint/2010/main" xmlns="" val="1496780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152400" y="152400"/>
            <a:ext cx="8839200" cy="6477000"/>
          </a:xfrm>
          <a:prstGeom prst="rect">
            <a:avLst/>
          </a:prstGeom>
          <a:solidFill>
            <a:schemeClr val="bg1"/>
          </a:solidFill>
          <a:ln w="44450">
            <a:solidFill>
              <a:schemeClr val="folHlink"/>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7" name="Rectangle 4"/>
          <p:cNvSpPr>
            <a:spLocks noChangeArrowheads="1"/>
          </p:cNvSpPr>
          <p:nvPr/>
        </p:nvSpPr>
        <p:spPr bwMode="blackWhite">
          <a:xfrm>
            <a:off x="231775" y="236538"/>
            <a:ext cx="8678863" cy="6289675"/>
          </a:xfrm>
          <a:prstGeom prst="rect">
            <a:avLst/>
          </a:prstGeom>
          <a:solidFill>
            <a:schemeClr val="bg1"/>
          </a:solidFill>
          <a:ln w="9525">
            <a:solidFill>
              <a:schemeClr val="folHlink"/>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8" name="Line 5"/>
          <p:cNvSpPr>
            <a:spLocks noChangeShapeType="1"/>
          </p:cNvSpPr>
          <p:nvPr/>
        </p:nvSpPr>
        <p:spPr bwMode="auto">
          <a:xfrm>
            <a:off x="461963" y="1600200"/>
            <a:ext cx="8296275" cy="0"/>
          </a:xfrm>
          <a:prstGeom prst="line">
            <a:avLst/>
          </a:prstGeom>
          <a:noFill/>
          <a:ln w="3810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AU" dirty="0"/>
          </a:p>
        </p:txBody>
      </p:sp>
      <p:sp>
        <p:nvSpPr>
          <p:cNvPr id="1030" name="Rectangle 7"/>
          <p:cNvSpPr>
            <a:spLocks noGrp="1" noChangeArrowheads="1"/>
          </p:cNvSpPr>
          <p:nvPr>
            <p:ph type="body" idx="1"/>
          </p:nvPr>
        </p:nvSpPr>
        <p:spPr bwMode="auto">
          <a:xfrm>
            <a:off x="381000" y="1828800"/>
            <a:ext cx="8382000" cy="46245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1" name="Rectangle 13"/>
          <p:cNvSpPr>
            <a:spLocks noChangeArrowheads="1"/>
          </p:cNvSpPr>
          <p:nvPr/>
        </p:nvSpPr>
        <p:spPr bwMode="auto">
          <a:xfrm>
            <a:off x="-5516" y="6643688"/>
            <a:ext cx="9144000" cy="2143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a:r>
              <a:rPr lang="en-US" sz="800" b="1" dirty="0" smtClean="0"/>
              <a:t>© 2015 HL7 ® Int’l. Licensed</a:t>
            </a:r>
            <a:r>
              <a:rPr lang="en-US" sz="800" b="1" baseline="0" dirty="0" smtClean="0"/>
              <a:t> under Creative Commons</a:t>
            </a:r>
            <a:r>
              <a:rPr lang="en-US" sz="800" b="1" dirty="0" smtClean="0"/>
              <a:t>. HL7, Health Level Seven, FHIR &amp; flame logo are registered trademarks of Health Level Seven International. Reg. U.S. TM Office.</a:t>
            </a:r>
            <a:endParaRPr lang="en-US" sz="800" b="1" dirty="0"/>
          </a:p>
        </p:txBody>
      </p:sp>
      <p:pic>
        <p:nvPicPr>
          <p:cNvPr id="1032" name="Picture 14" descr="HL7 International Logo"/>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8174038" y="5791200"/>
            <a:ext cx="665162"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p:cNvPicPr>
            <a:picLocks noChangeAspect="1"/>
          </p:cNvPicPr>
          <p:nvPr userDrawn="1"/>
        </p:nvPicPr>
        <p:blipFill rotWithShape="1">
          <a:blip r:embed="rId10" cstate="print">
            <a:extLst>
              <a:ext uri="{28A0092B-C50C-407E-A947-70E740481C1C}">
                <a14:useLocalDpi xmlns:a14="http://schemas.microsoft.com/office/drawing/2010/main" xmlns="" val="0"/>
              </a:ext>
            </a:extLst>
          </a:blip>
          <a:srcRect l="27071" t="19101" r="26890" b="29814"/>
          <a:stretch/>
        </p:blipFill>
        <p:spPr>
          <a:xfrm>
            <a:off x="6853009" y="260648"/>
            <a:ext cx="2034746" cy="1252151"/>
          </a:xfrm>
          <a:prstGeom prst="rect">
            <a:avLst/>
          </a:prstGeom>
        </p:spPr>
      </p:pic>
      <p:sp>
        <p:nvSpPr>
          <p:cNvPr id="10" name="TextBox 9"/>
          <p:cNvSpPr txBox="1"/>
          <p:nvPr userDrawn="1"/>
        </p:nvSpPr>
        <p:spPr>
          <a:xfrm>
            <a:off x="8670974" y="759222"/>
            <a:ext cx="288032" cy="276999"/>
          </a:xfrm>
          <a:prstGeom prst="rect">
            <a:avLst/>
          </a:prstGeom>
          <a:noFill/>
        </p:spPr>
        <p:txBody>
          <a:bodyPr wrap="square" rtlCol="0">
            <a:spAutoFit/>
          </a:bodyPr>
          <a:lstStyle/>
          <a:p>
            <a:r>
              <a:rPr lang="en-CA" sz="1200" dirty="0" smtClean="0">
                <a:solidFill>
                  <a:srgbClr val="CC3300"/>
                </a:solidFill>
              </a:rPr>
              <a:t>®</a:t>
            </a:r>
            <a:endParaRPr lang="en-CA" sz="1200" dirty="0">
              <a:solidFill>
                <a:srgbClr val="CC3300"/>
              </a:solidFill>
            </a:endParaRPr>
          </a:p>
        </p:txBody>
      </p:sp>
      <p:sp>
        <p:nvSpPr>
          <p:cNvPr id="1029" name="Rectangle 6"/>
          <p:cNvSpPr>
            <a:spLocks noGrp="1" noChangeArrowheads="1"/>
          </p:cNvSpPr>
          <p:nvPr>
            <p:ph type="title"/>
          </p:nvPr>
        </p:nvSpPr>
        <p:spPr bwMode="auto">
          <a:xfrm>
            <a:off x="323528" y="332657"/>
            <a:ext cx="6552728" cy="11801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Tree>
  </p:cSld>
  <p:clrMap bg1="lt1" tx1="dk1" bg2="lt2" tx2="dk2" accent1="accent1" accent2="accent2" accent3="accent3" accent4="accent4" accent5="accent5" accent6="accent6" hlink="hlink" folHlink="folHlink"/>
  <p:sldLayoutIdLst>
    <p:sldLayoutId id="2147483668" r:id="rId1"/>
    <p:sldLayoutId id="2147483663" r:id="rId2"/>
    <p:sldLayoutId id="2147483662" r:id="rId3"/>
    <p:sldLayoutId id="2147483664" r:id="rId4"/>
    <p:sldLayoutId id="2147483665" r:id="rId5"/>
    <p:sldLayoutId id="2147483666" r:id="rId6"/>
    <p:sldLayoutId id="2147483667" r:id="rId7"/>
  </p:sldLayoutIdLst>
  <p:timing>
    <p:tnLst>
      <p:par>
        <p:cTn id="1" dur="indefinite" restart="never" nodeType="tmRoot"/>
      </p:par>
    </p:tnLst>
  </p:timing>
  <p:hf hdr="0" ftr="0" dt="0"/>
  <p:txStyles>
    <p:title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p:titleStyle>
    <p:body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3.0/deed.en_GB" TargetMode="External"/><Relationship Id="rId2" Type="http://schemas.openxmlformats.org/officeDocument/2006/relationships/hyperlink" Target="http://gforge.hl7.org/svn/fhir/trunk/presentations/2015-06%20Webinars/FHIR%20for%20Executives1.pptx" TargetMode="Externa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github.com/37signals/highrise-api"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hl7.org/fhir"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7.wmf"/></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9.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hyperlink" Target="mailto:lmckenzie@gevitying.com" TargetMode="External"/><Relationship Id="rId2" Type="http://schemas.openxmlformats.org/officeDocument/2006/relationships/hyperlink" Target="http://hl7.org/fhir" TargetMode="Externa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smtClean="0"/>
              <a:t>FHIR for Executives</a:t>
            </a:r>
            <a:br>
              <a:rPr lang="en-AU" dirty="0" smtClean="0"/>
            </a:br>
            <a:r>
              <a:rPr lang="en-AU" dirty="0" smtClean="0"/>
              <a:t>(1 of 2)</a:t>
            </a:r>
            <a:endParaRPr lang="en-AU" dirty="0"/>
          </a:p>
        </p:txBody>
      </p:sp>
      <p:sp>
        <p:nvSpPr>
          <p:cNvPr id="3" name="Subtitle 2"/>
          <p:cNvSpPr>
            <a:spLocks noGrp="1"/>
          </p:cNvSpPr>
          <p:nvPr>
            <p:ph type="subTitle" idx="1"/>
          </p:nvPr>
        </p:nvSpPr>
        <p:spPr/>
        <p:txBody>
          <a:bodyPr/>
          <a:lstStyle/>
          <a:p>
            <a:r>
              <a:rPr lang="en-AU" dirty="0" smtClean="0"/>
              <a:t>Lloyd McKenzie</a:t>
            </a:r>
          </a:p>
          <a:p>
            <a:r>
              <a:rPr lang="en-AU" dirty="0" smtClean="0"/>
              <a:t>June 22, 2015</a:t>
            </a:r>
            <a:endParaRPr lang="en-AU" dirty="0"/>
          </a:p>
        </p:txBody>
      </p:sp>
    </p:spTree>
    <p:extLst>
      <p:ext uri="{BB962C8B-B14F-4D97-AF65-F5344CB8AC3E}">
        <p14:creationId xmlns:p14="http://schemas.microsoft.com/office/powerpoint/2010/main" xmlns="" val="34958557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have – v2</a:t>
            </a:r>
            <a:endParaRPr lang="en-CA" dirty="0"/>
          </a:p>
        </p:txBody>
      </p:sp>
      <p:sp>
        <p:nvSpPr>
          <p:cNvPr id="3" name="Content Placeholder 2"/>
          <p:cNvSpPr>
            <a:spLocks noGrp="1"/>
          </p:cNvSpPr>
          <p:nvPr>
            <p:ph idx="1"/>
          </p:nvPr>
        </p:nvSpPr>
        <p:spPr/>
        <p:txBody>
          <a:bodyPr/>
          <a:lstStyle/>
          <a:p>
            <a:r>
              <a:rPr lang="en-US" dirty="0" smtClean="0"/>
              <a:t>Works relatively well within institutions</a:t>
            </a:r>
          </a:p>
          <a:p>
            <a:r>
              <a:rPr lang="en-US" dirty="0" smtClean="0"/>
              <a:t>But</a:t>
            </a:r>
          </a:p>
          <a:p>
            <a:pPr lvl="1"/>
            <a:r>
              <a:rPr lang="en-US" dirty="0" smtClean="0"/>
              <a:t>Legacy, custom syntax (learning curve, tools)</a:t>
            </a:r>
          </a:p>
          <a:p>
            <a:pPr lvl="1"/>
            <a:r>
              <a:rPr lang="en-US" dirty="0" smtClean="0"/>
              <a:t>Messaging design limits architectures</a:t>
            </a:r>
          </a:p>
          <a:p>
            <a:pPr lvl="1"/>
            <a:r>
              <a:rPr lang="en-US" dirty="0" smtClean="0"/>
              <a:t>Doesn’t scale well across organization boundaries</a:t>
            </a:r>
          </a:p>
          <a:p>
            <a:pPr lvl="1"/>
            <a:r>
              <a:rPr lang="en-US" dirty="0" smtClean="0"/>
              <a:t>Security/privacy infrastructure is minimal</a:t>
            </a:r>
          </a:p>
          <a:p>
            <a:pPr lvl="1"/>
            <a:r>
              <a:rPr lang="en-US" dirty="0" smtClean="0"/>
              <a:t>A potpourri of segments and fields with no means to distinguish the common from edge case</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10</a:t>
            </a:fld>
            <a:endParaRPr lang="en-CA" dirty="0"/>
          </a:p>
        </p:txBody>
      </p:sp>
    </p:spTree>
    <p:extLst>
      <p:ext uri="{BB962C8B-B14F-4D97-AF65-F5344CB8AC3E}">
        <p14:creationId xmlns:p14="http://schemas.microsoft.com/office/powerpoint/2010/main" xmlns="" val="16418137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have – v3</a:t>
            </a:r>
            <a:endParaRPr lang="en-CA" dirty="0"/>
          </a:p>
        </p:txBody>
      </p:sp>
      <p:sp>
        <p:nvSpPr>
          <p:cNvPr id="3" name="Content Placeholder 2"/>
          <p:cNvSpPr>
            <a:spLocks noGrp="1"/>
          </p:cNvSpPr>
          <p:nvPr>
            <p:ph idx="1"/>
          </p:nvPr>
        </p:nvSpPr>
        <p:spPr/>
        <p:txBody>
          <a:bodyPr/>
          <a:lstStyle/>
          <a:p>
            <a:r>
              <a:rPr lang="en-US" dirty="0" smtClean="0"/>
              <a:t>Newer technology and semi-robust reference model, but</a:t>
            </a:r>
          </a:p>
          <a:p>
            <a:pPr lvl="1"/>
            <a:r>
              <a:rPr lang="en-US" dirty="0" smtClean="0"/>
              <a:t>Steep learning curve</a:t>
            </a:r>
          </a:p>
          <a:p>
            <a:pPr lvl="2"/>
            <a:r>
              <a:rPr lang="en-US" dirty="0" smtClean="0"/>
              <a:t>Primary implementations by those with $$$$s</a:t>
            </a:r>
          </a:p>
          <a:p>
            <a:pPr lvl="1"/>
            <a:r>
              <a:rPr lang="en-US" dirty="0" smtClean="0"/>
              <a:t>No inter-version wire compatibility</a:t>
            </a:r>
          </a:p>
          <a:p>
            <a:pPr lvl="1"/>
            <a:r>
              <a:rPr lang="en-US" dirty="0" smtClean="0"/>
              <a:t>International specifications are too abstract, regional implementations don’t interoperate</a:t>
            </a:r>
          </a:p>
        </p:txBody>
      </p:sp>
      <p:sp>
        <p:nvSpPr>
          <p:cNvPr id="4" name="Slide Number Placeholder 3"/>
          <p:cNvSpPr>
            <a:spLocks noGrp="1"/>
          </p:cNvSpPr>
          <p:nvPr>
            <p:ph type="sldNum" sz="quarter" idx="4"/>
          </p:nvPr>
        </p:nvSpPr>
        <p:spPr/>
        <p:txBody>
          <a:bodyPr/>
          <a:lstStyle/>
          <a:p>
            <a:fld id="{5CC3E5C4-3E2B-40F1-9F2B-C46CEB0C88DF}" type="slidenum">
              <a:rPr lang="en-CA" smtClean="0"/>
              <a:pPr/>
              <a:t>11</a:t>
            </a:fld>
            <a:endParaRPr lang="en-CA" dirty="0"/>
          </a:p>
        </p:txBody>
      </p:sp>
    </p:spTree>
    <p:extLst>
      <p:ext uri="{BB962C8B-B14F-4D97-AF65-F5344CB8AC3E}">
        <p14:creationId xmlns:p14="http://schemas.microsoft.com/office/powerpoint/2010/main" xmlns="" val="23598925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have - CDA</a:t>
            </a:r>
            <a:endParaRPr lang="en-CA" dirty="0"/>
          </a:p>
        </p:txBody>
      </p:sp>
      <p:sp>
        <p:nvSpPr>
          <p:cNvPr id="3" name="Content Placeholder 2"/>
          <p:cNvSpPr>
            <a:spLocks noGrp="1"/>
          </p:cNvSpPr>
          <p:nvPr>
            <p:ph idx="1"/>
          </p:nvPr>
        </p:nvSpPr>
        <p:spPr/>
        <p:txBody>
          <a:bodyPr/>
          <a:lstStyle/>
          <a:p>
            <a:r>
              <a:rPr lang="en-US" dirty="0" smtClean="0"/>
              <a:t>Broad implementation, human-to-human interoperability, but:</a:t>
            </a:r>
          </a:p>
          <a:p>
            <a:pPr lvl="1"/>
            <a:r>
              <a:rPr lang="en-US" dirty="0" smtClean="0"/>
              <a:t>Still a very steep learning curve</a:t>
            </a:r>
          </a:p>
          <a:p>
            <a:pPr lvl="1"/>
            <a:r>
              <a:rPr lang="en-US" dirty="0" smtClean="0"/>
              <a:t>Interoperability beyond a human-to-human level is still a challenge, even with templates</a:t>
            </a:r>
          </a:p>
          <a:p>
            <a:pPr lvl="1"/>
            <a:r>
              <a:rPr lang="en-US" dirty="0" smtClean="0"/>
              <a:t>Document architecture doesn’t fit all problems</a:t>
            </a:r>
          </a:p>
          <a:p>
            <a:pPr lvl="1"/>
            <a:r>
              <a:rPr lang="en-US" dirty="0" smtClean="0"/>
              <a:t>Still a diversity of implementations</a:t>
            </a:r>
          </a:p>
          <a:p>
            <a:pPr lvl="1"/>
            <a:r>
              <a:rPr lang="en-US" dirty="0" smtClean="0"/>
              <a:t>Extensibility is difficult</a:t>
            </a:r>
          </a:p>
        </p:txBody>
      </p:sp>
      <p:sp>
        <p:nvSpPr>
          <p:cNvPr id="4" name="Slide Number Placeholder 3"/>
          <p:cNvSpPr>
            <a:spLocks noGrp="1"/>
          </p:cNvSpPr>
          <p:nvPr>
            <p:ph type="sldNum" sz="quarter" idx="4"/>
          </p:nvPr>
        </p:nvSpPr>
        <p:spPr/>
        <p:txBody>
          <a:bodyPr/>
          <a:lstStyle/>
          <a:p>
            <a:fld id="{5CC3E5C4-3E2B-40F1-9F2B-C46CEB0C88DF}" type="slidenum">
              <a:rPr lang="en-CA" smtClean="0"/>
              <a:pPr/>
              <a:t>12</a:t>
            </a:fld>
            <a:endParaRPr lang="en-CA" dirty="0"/>
          </a:p>
        </p:txBody>
      </p:sp>
    </p:spTree>
    <p:extLst>
      <p:ext uri="{BB962C8B-B14F-4D97-AF65-F5344CB8AC3E}">
        <p14:creationId xmlns:p14="http://schemas.microsoft.com/office/powerpoint/2010/main" xmlns="" val="10226664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So I should drop everything and use FHIR?</a:t>
            </a:r>
            <a:endParaRPr lang="en-CA" sz="3600" dirty="0"/>
          </a:p>
        </p:txBody>
      </p:sp>
      <p:sp>
        <p:nvSpPr>
          <p:cNvPr id="3" name="Content Placeholder 2"/>
          <p:cNvSpPr>
            <a:spLocks noGrp="1"/>
          </p:cNvSpPr>
          <p:nvPr>
            <p:ph idx="1"/>
          </p:nvPr>
        </p:nvSpPr>
        <p:spPr/>
        <p:txBody>
          <a:bodyPr/>
          <a:lstStyle/>
          <a:p>
            <a:r>
              <a:rPr lang="en-US" dirty="0" smtClean="0"/>
              <a:t>Tossing functioning systems the instant a promising newcomer appears is </a:t>
            </a:r>
            <a:r>
              <a:rPr lang="en-US" b="1" dirty="0" smtClean="0"/>
              <a:t>not</a:t>
            </a:r>
            <a:r>
              <a:rPr lang="en-US" dirty="0" smtClean="0"/>
              <a:t> generally a wise strategy</a:t>
            </a:r>
          </a:p>
          <a:p>
            <a:endParaRPr lang="en-US" dirty="0" smtClean="0"/>
          </a:p>
          <a:p>
            <a:r>
              <a:rPr lang="en-US" dirty="0" smtClean="0"/>
              <a:t>There’s room for something better</a:t>
            </a:r>
          </a:p>
          <a:p>
            <a:pPr lvl="1"/>
            <a:r>
              <a:rPr lang="en-US" dirty="0" smtClean="0"/>
              <a:t>FHIR tries to fill that gap</a:t>
            </a:r>
          </a:p>
          <a:p>
            <a:pPr lvl="1"/>
            <a:r>
              <a:rPr lang="en-US" dirty="0" smtClean="0"/>
              <a:t>Market will decide whether FHIR survives, coexists or replaces other products</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13</a:t>
            </a:fld>
            <a:endParaRPr lang="en-CA" dirty="0"/>
          </a:p>
        </p:txBody>
      </p:sp>
    </p:spTree>
    <p:extLst>
      <p:ext uri="{BB962C8B-B14F-4D97-AF65-F5344CB8AC3E}">
        <p14:creationId xmlns:p14="http://schemas.microsoft.com/office/powerpoint/2010/main" xmlns="" val="30499224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Problems we face</a:t>
            </a:r>
            <a:endParaRPr lang="en-AU" dirty="0"/>
          </a:p>
        </p:txBody>
      </p:sp>
      <p:sp>
        <p:nvSpPr>
          <p:cNvPr id="3" name="Content Placeholder 2"/>
          <p:cNvSpPr>
            <a:spLocks noGrp="1"/>
          </p:cNvSpPr>
          <p:nvPr>
            <p:ph idx="1"/>
          </p:nvPr>
        </p:nvSpPr>
        <p:spPr/>
        <p:txBody>
          <a:bodyPr/>
          <a:lstStyle/>
          <a:p>
            <a:r>
              <a:rPr lang="en-AU" dirty="0" smtClean="0"/>
              <a:t>No central authorities</a:t>
            </a:r>
          </a:p>
          <a:p>
            <a:r>
              <a:rPr lang="en-AU" dirty="0" smtClean="0"/>
              <a:t>Permutation of biological and sociological complexity</a:t>
            </a:r>
          </a:p>
          <a:p>
            <a:r>
              <a:rPr lang="en-AU" dirty="0"/>
              <a:t>Fractal use cases</a:t>
            </a:r>
          </a:p>
          <a:p>
            <a:r>
              <a:rPr lang="en-AU" dirty="0" smtClean="0"/>
              <a:t>Economics favours </a:t>
            </a:r>
            <a:r>
              <a:rPr lang="en-AU" dirty="0" err="1" smtClean="0"/>
              <a:t>balkinization</a:t>
            </a:r>
            <a:endParaRPr lang="en-AU" dirty="0" smtClean="0"/>
          </a:p>
          <a:p>
            <a:r>
              <a:rPr lang="en-AU" dirty="0" smtClean="0"/>
              <a:t>Externalizing complexity</a:t>
            </a:r>
          </a:p>
          <a:p>
            <a:r>
              <a:rPr lang="en-AU" dirty="0" smtClean="0"/>
              <a:t>Much confusion about the problem</a:t>
            </a:r>
          </a:p>
          <a:p>
            <a:endParaRPr lang="en-AU"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14</a:t>
            </a:fld>
            <a:endParaRPr lang="en-CA" dirty="0"/>
          </a:p>
        </p:txBody>
      </p:sp>
    </p:spTree>
    <p:extLst>
      <p:ext uri="{BB962C8B-B14F-4D97-AF65-F5344CB8AC3E}">
        <p14:creationId xmlns:p14="http://schemas.microsoft.com/office/powerpoint/2010/main" xmlns="" val="42290535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AU" dirty="0" smtClean="0"/>
              <a:t>Complexity Model</a:t>
            </a:r>
            <a:endParaRPr lang="en-AU" dirty="0"/>
          </a:p>
        </p:txBody>
      </p:sp>
      <p:cxnSp>
        <p:nvCxnSpPr>
          <p:cNvPr id="5" name="Straight Connector 4"/>
          <p:cNvCxnSpPr/>
          <p:nvPr/>
        </p:nvCxnSpPr>
        <p:spPr>
          <a:xfrm>
            <a:off x="1143000" y="1752600"/>
            <a:ext cx="0" cy="4191000"/>
          </a:xfrm>
          <a:prstGeom prst="line">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143000" y="5943600"/>
            <a:ext cx="6629400" cy="0"/>
          </a:xfrm>
          <a:prstGeom prst="line">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701" name="TextBox 9"/>
          <p:cNvSpPr txBox="1">
            <a:spLocks noChangeArrowheads="1"/>
          </p:cNvSpPr>
          <p:nvPr/>
        </p:nvSpPr>
        <p:spPr bwMode="auto">
          <a:xfrm rot="-5400000">
            <a:off x="-459581" y="3586956"/>
            <a:ext cx="2355850" cy="522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800"/>
              <a:t>Difficulty (log)</a:t>
            </a:r>
          </a:p>
        </p:txBody>
      </p:sp>
      <p:sp>
        <p:nvSpPr>
          <p:cNvPr id="29702" name="TextBox 10"/>
          <p:cNvSpPr txBox="1">
            <a:spLocks noChangeArrowheads="1"/>
          </p:cNvSpPr>
          <p:nvPr/>
        </p:nvSpPr>
        <p:spPr bwMode="auto">
          <a:xfrm>
            <a:off x="2590800" y="6096000"/>
            <a:ext cx="27432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800"/>
              <a:t>Semantic Depth</a:t>
            </a:r>
          </a:p>
        </p:txBody>
      </p:sp>
      <p:sp>
        <p:nvSpPr>
          <p:cNvPr id="12" name="Oval 11"/>
          <p:cNvSpPr/>
          <p:nvPr/>
        </p:nvSpPr>
        <p:spPr>
          <a:xfrm>
            <a:off x="1295400" y="4991100"/>
            <a:ext cx="12192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HTTP / HTML</a:t>
            </a:r>
          </a:p>
        </p:txBody>
      </p:sp>
      <p:sp>
        <p:nvSpPr>
          <p:cNvPr id="13" name="Oval 12"/>
          <p:cNvSpPr/>
          <p:nvPr/>
        </p:nvSpPr>
        <p:spPr>
          <a:xfrm>
            <a:off x="1600200" y="3600450"/>
            <a:ext cx="914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XML</a:t>
            </a:r>
          </a:p>
        </p:txBody>
      </p:sp>
      <p:sp>
        <p:nvSpPr>
          <p:cNvPr id="14" name="Oval 13"/>
          <p:cNvSpPr/>
          <p:nvPr/>
        </p:nvSpPr>
        <p:spPr>
          <a:xfrm>
            <a:off x="1905000" y="2438400"/>
            <a:ext cx="914400" cy="5635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WS</a:t>
            </a:r>
          </a:p>
        </p:txBody>
      </p:sp>
      <p:sp>
        <p:nvSpPr>
          <p:cNvPr id="15" name="Oval 14"/>
          <p:cNvSpPr/>
          <p:nvPr/>
        </p:nvSpPr>
        <p:spPr>
          <a:xfrm>
            <a:off x="3657600" y="4572000"/>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HL7 v2</a:t>
            </a:r>
          </a:p>
        </p:txBody>
      </p:sp>
      <p:sp>
        <p:nvSpPr>
          <p:cNvPr id="16" name="Oval 15"/>
          <p:cNvSpPr/>
          <p:nvPr/>
        </p:nvSpPr>
        <p:spPr>
          <a:xfrm>
            <a:off x="6781800" y="152400"/>
            <a:ext cx="13716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err="1"/>
              <a:t>Snomed</a:t>
            </a:r>
            <a:endParaRPr lang="en-AU" sz="1600" dirty="0"/>
          </a:p>
        </p:txBody>
      </p:sp>
      <p:cxnSp>
        <p:nvCxnSpPr>
          <p:cNvPr id="18" name="Straight Arrow Connector 17"/>
          <p:cNvCxnSpPr/>
          <p:nvPr/>
        </p:nvCxnSpPr>
        <p:spPr>
          <a:xfrm flipV="1">
            <a:off x="8153400" y="76200"/>
            <a:ext cx="152400" cy="762000"/>
          </a:xfrm>
          <a:prstGeom prst="straightConnector1">
            <a:avLst/>
          </a:prstGeom>
          <a:ln w="57150">
            <a:solidFill>
              <a:srgbClr val="A2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5029200" y="326707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CDA</a:t>
            </a:r>
          </a:p>
        </p:txBody>
      </p:sp>
      <p:sp>
        <p:nvSpPr>
          <p:cNvPr id="21" name="Oval 20"/>
          <p:cNvSpPr/>
          <p:nvPr/>
        </p:nvSpPr>
        <p:spPr>
          <a:xfrm>
            <a:off x="6229350" y="113347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 HL7 V3</a:t>
            </a:r>
          </a:p>
        </p:txBody>
      </p:sp>
      <p:sp>
        <p:nvSpPr>
          <p:cNvPr id="22" name="Oval 21"/>
          <p:cNvSpPr/>
          <p:nvPr/>
        </p:nvSpPr>
        <p:spPr>
          <a:xfrm>
            <a:off x="6019800" y="224472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err="1"/>
              <a:t>openEHR</a:t>
            </a:r>
            <a:endParaRPr lang="en-AU" sz="1600" dirty="0"/>
          </a:p>
        </p:txBody>
      </p:sp>
      <p:cxnSp>
        <p:nvCxnSpPr>
          <p:cNvPr id="24" name="Straight Arrow Connector 23"/>
          <p:cNvCxnSpPr/>
          <p:nvPr/>
        </p:nvCxnSpPr>
        <p:spPr>
          <a:xfrm>
            <a:off x="6423025" y="4467225"/>
            <a:ext cx="971550" cy="838200"/>
          </a:xfrm>
          <a:prstGeom prst="straightConnector1">
            <a:avLst/>
          </a:prstGeom>
          <a:ln w="57150">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908800" y="4630738"/>
            <a:ext cx="774700" cy="369887"/>
          </a:xfrm>
          <a:prstGeom prst="rect">
            <a:avLst/>
          </a:prstGeom>
          <a:noFill/>
        </p:spPr>
        <p:txBody>
          <a:bodyPr wrap="none">
            <a:spAutoFit/>
          </a:bodyPr>
          <a:lstStyle/>
          <a:p>
            <a:pPr>
              <a:defRPr/>
            </a:pPr>
            <a:r>
              <a:rPr lang="en-AU" dirty="0">
                <a:solidFill>
                  <a:schemeClr val="bg1">
                    <a:lumMod val="75000"/>
                  </a:schemeClr>
                </a:solidFill>
                <a:latin typeface="Arial" charset="0"/>
                <a:cs typeface="Arial" charset="0"/>
              </a:rPr>
              <a:t>How?</a:t>
            </a:r>
          </a:p>
        </p:txBody>
      </p:sp>
      <p:sp>
        <p:nvSpPr>
          <p:cNvPr id="19" name="Oval 18"/>
          <p:cNvSpPr/>
          <p:nvPr/>
        </p:nvSpPr>
        <p:spPr>
          <a:xfrm>
            <a:off x="685800" y="5676900"/>
            <a:ext cx="914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Text</a:t>
            </a:r>
          </a:p>
        </p:txBody>
      </p:sp>
    </p:spTree>
    <p:extLst>
      <p:ext uri="{BB962C8B-B14F-4D97-AF65-F5344CB8AC3E}">
        <p14:creationId xmlns:p14="http://schemas.microsoft.com/office/powerpoint/2010/main" xmlns="" val="16420389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AU" dirty="0" smtClean="0">
                <a:effectLst>
                  <a:outerShdw blurRad="38100" dist="38100" dir="2700000" algn="tl">
                    <a:srgbClr val="C0C0C0"/>
                  </a:outerShdw>
                </a:effectLst>
              </a:rPr>
              <a:t>Three Laws of Interoperability</a:t>
            </a:r>
          </a:p>
        </p:txBody>
      </p:sp>
      <p:sp>
        <p:nvSpPr>
          <p:cNvPr id="30723" name="Content Placeholder 2"/>
          <p:cNvSpPr>
            <a:spLocks noGrp="1"/>
          </p:cNvSpPr>
          <p:nvPr>
            <p:ph idx="1"/>
          </p:nvPr>
        </p:nvSpPr>
        <p:spPr/>
        <p:txBody>
          <a:bodyPr/>
          <a:lstStyle/>
          <a:p>
            <a:pPr marL="628650" indent="-514350">
              <a:buFont typeface="Cambria" pitchFamily="18" charset="0"/>
              <a:buAutoNum type="arabicPeriod"/>
            </a:pPr>
            <a:r>
              <a:rPr lang="en-US" altLang="en-US" sz="3200" dirty="0" smtClean="0">
                <a:ea typeface="MS PGothic" pitchFamily="34" charset="-128"/>
              </a:rPr>
              <a:t>Interoperability: It’s all about the people</a:t>
            </a:r>
          </a:p>
          <a:p>
            <a:pPr marL="628650" indent="-514350">
              <a:buFont typeface="Cambria" pitchFamily="18" charset="0"/>
              <a:buAutoNum type="arabicPeriod"/>
            </a:pPr>
            <a:endParaRPr lang="en-US" altLang="en-US" sz="3200" dirty="0" smtClean="0">
              <a:ea typeface="MS PGothic" pitchFamily="34" charset="-128"/>
            </a:endParaRPr>
          </a:p>
          <a:p>
            <a:pPr marL="628650" indent="-514350">
              <a:buFont typeface="Cambria" pitchFamily="18" charset="0"/>
              <a:buAutoNum type="arabicPeriod"/>
            </a:pPr>
            <a:r>
              <a:rPr lang="en-US" altLang="en-US" sz="3200" dirty="0" smtClean="0">
                <a:ea typeface="MS PGothic" pitchFamily="34" charset="-128"/>
              </a:rPr>
              <a:t>You can hide the complexity, or make it worse, but you can’t make it go away</a:t>
            </a:r>
          </a:p>
          <a:p>
            <a:pPr marL="628650" indent="-514350">
              <a:buFont typeface="Cambria" pitchFamily="18" charset="0"/>
              <a:buAutoNum type="arabicPeriod"/>
            </a:pPr>
            <a:endParaRPr lang="en-US" altLang="en-US" sz="3200" dirty="0" smtClean="0">
              <a:ea typeface="MS PGothic" pitchFamily="34" charset="-128"/>
            </a:endParaRPr>
          </a:p>
          <a:p>
            <a:pPr marL="628650" indent="-514350">
              <a:buFont typeface="Cambria" pitchFamily="18" charset="0"/>
              <a:buAutoNum type="arabicPeriod"/>
            </a:pPr>
            <a:r>
              <a:rPr lang="en-US" altLang="en-US" sz="3200" dirty="0" smtClean="0">
                <a:ea typeface="MS PGothic" pitchFamily="34" charset="-128"/>
              </a:rPr>
              <a:t>Cheap, flexible, and interoperable: </a:t>
            </a:r>
            <a:br>
              <a:rPr lang="en-US" altLang="en-US" sz="3200" dirty="0" smtClean="0">
                <a:ea typeface="MS PGothic" pitchFamily="34" charset="-128"/>
              </a:rPr>
            </a:br>
            <a:r>
              <a:rPr lang="en-US" altLang="en-US" sz="3200" dirty="0" smtClean="0">
                <a:ea typeface="MS PGothic" pitchFamily="34" charset="-128"/>
              </a:rPr>
              <a:t>pick two</a:t>
            </a:r>
            <a:endParaRPr lang="en-AU" altLang="en-US" sz="3200" dirty="0" smtClean="0">
              <a:ea typeface="MS PGothic" pitchFamily="34" charset="-128"/>
            </a:endParaRPr>
          </a:p>
        </p:txBody>
      </p:sp>
    </p:spTree>
    <p:extLst>
      <p:ext uri="{BB962C8B-B14F-4D97-AF65-F5344CB8AC3E}">
        <p14:creationId xmlns:p14="http://schemas.microsoft.com/office/powerpoint/2010/main" xmlns="" val="2567911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Platform for Interoperability</a:t>
            </a:r>
            <a:endParaRPr lang="en-AU" dirty="0"/>
          </a:p>
        </p:txBody>
      </p:sp>
      <p:sp>
        <p:nvSpPr>
          <p:cNvPr id="3" name="Content Placeholder 2"/>
          <p:cNvSpPr>
            <a:spLocks noGrp="1"/>
          </p:cNvSpPr>
          <p:nvPr>
            <p:ph idx="1"/>
          </p:nvPr>
        </p:nvSpPr>
        <p:spPr/>
        <p:txBody>
          <a:bodyPr/>
          <a:lstStyle/>
          <a:p>
            <a:r>
              <a:rPr lang="en-AU" dirty="0" smtClean="0"/>
              <a:t>Build capability for all systems</a:t>
            </a:r>
          </a:p>
          <a:p>
            <a:r>
              <a:rPr lang="en-AU" dirty="0" smtClean="0"/>
              <a:t>Only fix </a:t>
            </a:r>
            <a:r>
              <a:rPr lang="en-AU" dirty="0" err="1" smtClean="0"/>
              <a:t>behavior</a:t>
            </a:r>
            <a:r>
              <a:rPr lang="en-AU" dirty="0" smtClean="0"/>
              <a:t> </a:t>
            </a:r>
          </a:p>
          <a:p>
            <a:pPr lvl="1"/>
            <a:r>
              <a:rPr lang="en-AU" dirty="0" smtClean="0"/>
              <a:t>When everyone agrees to it </a:t>
            </a:r>
          </a:p>
          <a:p>
            <a:pPr lvl="1"/>
            <a:r>
              <a:rPr lang="en-AU" dirty="0" smtClean="0"/>
              <a:t>When it creates capability or simplicity</a:t>
            </a:r>
          </a:p>
          <a:p>
            <a:r>
              <a:rPr lang="en-AU" dirty="0" smtClean="0"/>
              <a:t>Push constraints on </a:t>
            </a:r>
            <a:r>
              <a:rPr lang="en-AU" dirty="0" err="1" smtClean="0"/>
              <a:t>behavior</a:t>
            </a:r>
            <a:r>
              <a:rPr lang="en-AU" dirty="0" smtClean="0"/>
              <a:t> to “Implementation Guides”</a:t>
            </a:r>
          </a:p>
          <a:p>
            <a:r>
              <a:rPr lang="en-AU" dirty="0" smtClean="0"/>
              <a:t>FHIR is loose, but capable</a:t>
            </a:r>
          </a:p>
          <a:p>
            <a:pPr lvl="1"/>
            <a:r>
              <a:rPr lang="en-AU" dirty="0" smtClean="0"/>
              <a:t>Implementation space will be fractal </a:t>
            </a:r>
            <a:r>
              <a:rPr lang="en-AU" dirty="0" smtClean="0">
                <a:sym typeface="Wingdings" panose="05000000000000000000" pitchFamily="2" charset="2"/>
              </a:rPr>
              <a:t></a:t>
            </a:r>
            <a:endParaRPr lang="en-AU"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17</a:t>
            </a:fld>
            <a:endParaRPr lang="en-CA" dirty="0"/>
          </a:p>
        </p:txBody>
      </p:sp>
    </p:spTree>
    <p:extLst>
      <p:ext uri="{BB962C8B-B14F-4D97-AF65-F5344CB8AC3E}">
        <p14:creationId xmlns:p14="http://schemas.microsoft.com/office/powerpoint/2010/main" xmlns="" val="32532400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 is FHIR?</a:t>
            </a:r>
            <a:endParaRPr lang="en-CA" dirty="0"/>
          </a:p>
        </p:txBody>
      </p:sp>
      <p:sp>
        <p:nvSpPr>
          <p:cNvPr id="6" name="Text Placeholder 5"/>
          <p:cNvSpPr>
            <a:spLocks noGrp="1"/>
          </p:cNvSpPr>
          <p:nvPr>
            <p:ph type="body" idx="1"/>
          </p:nvPr>
        </p:nvSpPr>
        <p:spPr/>
        <p:txBody>
          <a:bodyPr/>
          <a:lstStyle/>
          <a:p>
            <a:r>
              <a:rPr lang="en-US" dirty="0" smtClean="0"/>
              <a:t>And how is it different?</a:t>
            </a:r>
            <a:endParaRPr lang="en-CA" dirty="0"/>
          </a:p>
        </p:txBody>
      </p:sp>
      <p:sp>
        <p:nvSpPr>
          <p:cNvPr id="4" name="Slide Number Placeholder 3"/>
          <p:cNvSpPr>
            <a:spLocks noGrp="1"/>
          </p:cNvSpPr>
          <p:nvPr>
            <p:ph type="sldNum" sz="quarter" idx="4294967295"/>
          </p:nvPr>
        </p:nvSpPr>
        <p:spPr>
          <a:xfrm>
            <a:off x="0" y="6303963"/>
            <a:ext cx="720725" cy="220662"/>
          </a:xfrm>
          <a:prstGeom prst="rect">
            <a:avLst/>
          </a:prstGeom>
        </p:spPr>
        <p:txBody>
          <a:bodyPr/>
          <a:lstStyle/>
          <a:p>
            <a:fld id="{5CC3E5C4-3E2B-40F1-9F2B-C46CEB0C88DF}" type="slidenum">
              <a:rPr lang="en-CA" smtClean="0"/>
              <a:pPr/>
              <a:t>18</a:t>
            </a:fld>
            <a:endParaRPr lang="en-CA" dirty="0"/>
          </a:p>
        </p:txBody>
      </p:sp>
    </p:spTree>
    <p:extLst>
      <p:ext uri="{BB962C8B-B14F-4D97-AF65-F5344CB8AC3E}">
        <p14:creationId xmlns:p14="http://schemas.microsoft.com/office/powerpoint/2010/main" xmlns="" val="14876306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acronym</a:t>
            </a:r>
            <a:endParaRPr lang="en-CA" dirty="0"/>
          </a:p>
        </p:txBody>
      </p:sp>
      <p:sp>
        <p:nvSpPr>
          <p:cNvPr id="3" name="Content Placeholder 2"/>
          <p:cNvSpPr>
            <a:spLocks noGrp="1"/>
          </p:cNvSpPr>
          <p:nvPr>
            <p:ph idx="1"/>
          </p:nvPr>
        </p:nvSpPr>
        <p:spPr/>
        <p:txBody>
          <a:bodyPr/>
          <a:lstStyle/>
          <a:p>
            <a:r>
              <a:rPr lang="en-US" dirty="0" smtClean="0"/>
              <a:t>F – Fast (to design &amp; to implement)</a:t>
            </a:r>
          </a:p>
          <a:p>
            <a:pPr lvl="1"/>
            <a:r>
              <a:rPr lang="en-US" dirty="0" smtClean="0"/>
              <a:t>Relative – No technology can make integration as fast as we’d like</a:t>
            </a:r>
          </a:p>
          <a:p>
            <a:r>
              <a:rPr lang="en-US" dirty="0" smtClean="0"/>
              <a:t>H </a:t>
            </a:r>
            <a:r>
              <a:rPr lang="en-US" smtClean="0"/>
              <a:t>– Healthcare</a:t>
            </a:r>
            <a:endParaRPr lang="en-US" dirty="0" smtClean="0"/>
          </a:p>
          <a:p>
            <a:pPr lvl="1"/>
            <a:r>
              <a:rPr lang="en-US" dirty="0" smtClean="0"/>
              <a:t>That’s why we’re here</a:t>
            </a:r>
          </a:p>
          <a:p>
            <a:r>
              <a:rPr lang="en-US" dirty="0" smtClean="0"/>
              <a:t>I – Interoperable</a:t>
            </a:r>
          </a:p>
          <a:p>
            <a:pPr lvl="1"/>
            <a:r>
              <a:rPr lang="en-US" dirty="0" smtClean="0"/>
              <a:t>Ditto</a:t>
            </a:r>
          </a:p>
          <a:p>
            <a:r>
              <a:rPr lang="en-US" dirty="0" smtClean="0"/>
              <a:t>R – Resources</a:t>
            </a:r>
          </a:p>
          <a:p>
            <a:pPr lvl="1"/>
            <a:r>
              <a:rPr lang="en-US" dirty="0" smtClean="0"/>
              <a:t>Building blocks – more on these to follow</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19</a:t>
            </a:fld>
            <a:endParaRPr lang="en-CA" dirty="0"/>
          </a:p>
        </p:txBody>
      </p:sp>
    </p:spTree>
    <p:extLst>
      <p:ext uri="{BB962C8B-B14F-4D97-AF65-F5344CB8AC3E}">
        <p14:creationId xmlns:p14="http://schemas.microsoft.com/office/powerpoint/2010/main" xmlns="" val="368561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presentation</a:t>
            </a:r>
            <a:endParaRPr lang="en-CA" dirty="0"/>
          </a:p>
        </p:txBody>
      </p:sp>
      <p:sp>
        <p:nvSpPr>
          <p:cNvPr id="4" name="Content Placeholder 3"/>
          <p:cNvSpPr>
            <a:spLocks noGrp="1"/>
          </p:cNvSpPr>
          <p:nvPr>
            <p:ph idx="1"/>
          </p:nvPr>
        </p:nvSpPr>
        <p:spPr/>
        <p:txBody>
          <a:bodyPr/>
          <a:lstStyle/>
          <a:p>
            <a:r>
              <a:rPr lang="en-US" dirty="0" smtClean="0"/>
              <a:t>Can be downloaded here:</a:t>
            </a:r>
          </a:p>
          <a:p>
            <a:pPr lvl="1"/>
            <a:r>
              <a:rPr lang="en-CA" dirty="0">
                <a:hlinkClick r:id="rId2"/>
              </a:rPr>
              <a:t>http://</a:t>
            </a:r>
            <a:r>
              <a:rPr lang="en-CA" dirty="0" smtClean="0">
                <a:hlinkClick r:id="rId2"/>
              </a:rPr>
              <a:t>gforge.hl7.org/svn/fhir/trunk/presentations/2015-06 Webinars/FHIR for Executives1.pptx</a:t>
            </a:r>
            <a:endParaRPr lang="en-CA" dirty="0" smtClean="0"/>
          </a:p>
          <a:p>
            <a:pPr lvl="2"/>
            <a:r>
              <a:rPr lang="en-US" dirty="0" smtClean="0"/>
              <a:t>Use “anonymous” and email address to logon</a:t>
            </a:r>
            <a:endParaRPr lang="en-CA" dirty="0" smtClean="0"/>
          </a:p>
          <a:p>
            <a:pPr lvl="0"/>
            <a:r>
              <a:rPr lang="en-US" dirty="0" smtClean="0"/>
              <a:t>Is licensed for use under the Creative Commons, specifically:</a:t>
            </a:r>
          </a:p>
          <a:p>
            <a:pPr lvl="1"/>
            <a:r>
              <a:rPr lang="en-CA" u="sng" dirty="0">
                <a:hlinkClick r:id="rId3"/>
              </a:rPr>
              <a:t>Creative Commons Attribution 3.0 </a:t>
            </a:r>
            <a:r>
              <a:rPr lang="en-CA" u="sng" dirty="0" err="1">
                <a:hlinkClick r:id="rId3"/>
              </a:rPr>
              <a:t>Unported</a:t>
            </a:r>
            <a:r>
              <a:rPr lang="en-CA" u="sng" dirty="0">
                <a:hlinkClick r:id="rId3"/>
              </a:rPr>
              <a:t> </a:t>
            </a:r>
            <a:r>
              <a:rPr lang="en-CA" u="sng" dirty="0" smtClean="0">
                <a:hlinkClick r:id="rId3"/>
              </a:rPr>
              <a:t>License</a:t>
            </a:r>
            <a:endParaRPr lang="en-CA" u="sng" dirty="0" smtClean="0"/>
          </a:p>
          <a:p>
            <a:pPr lvl="1"/>
            <a:r>
              <a:rPr lang="en-US" dirty="0" smtClean="0"/>
              <a:t>(Do with it as you wish, so long as you give</a:t>
            </a:r>
            <a:br>
              <a:rPr lang="en-US" dirty="0" smtClean="0"/>
            </a:br>
            <a:r>
              <a:rPr lang="en-US" dirty="0" smtClean="0"/>
              <a:t> credit)</a:t>
            </a:r>
            <a:endParaRPr lang="en-CA" dirty="0"/>
          </a:p>
        </p:txBody>
      </p:sp>
      <p:pic>
        <p:nvPicPr>
          <p:cNvPr id="5" name="Picture 4" descr="Creative Commons Licence"/>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987824" y="5301208"/>
            <a:ext cx="838200" cy="2952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4284883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Genesis of FHIR</a:t>
            </a:r>
            <a:endParaRPr lang="en-AU" dirty="0"/>
          </a:p>
        </p:txBody>
      </p:sp>
      <p:sp>
        <p:nvSpPr>
          <p:cNvPr id="3" name="Content Placeholder 2"/>
          <p:cNvSpPr>
            <a:spLocks noGrp="1"/>
          </p:cNvSpPr>
          <p:nvPr>
            <p:ph idx="1"/>
          </p:nvPr>
        </p:nvSpPr>
        <p:spPr/>
        <p:txBody>
          <a:bodyPr/>
          <a:lstStyle/>
          <a:p>
            <a:r>
              <a:rPr lang="en-AU" dirty="0" smtClean="0"/>
              <a:t>What would healthcare exchange look like if we started from scratch using modern approaches?</a:t>
            </a:r>
          </a:p>
          <a:p>
            <a:pPr lvl="1"/>
            <a:r>
              <a:rPr lang="en-AU" dirty="0" smtClean="0"/>
              <a:t>Web search for success markers led to RESTful based APIs</a:t>
            </a:r>
          </a:p>
          <a:p>
            <a:pPr lvl="1"/>
            <a:r>
              <a:rPr lang="en-AU" dirty="0" smtClean="0"/>
              <a:t>Exemplar: Highrise (</a:t>
            </a:r>
            <a:r>
              <a:rPr lang="en-AU" dirty="0" smtClean="0">
                <a:hlinkClick r:id="rId2"/>
              </a:rPr>
              <a:t>https://github.com/37signals/highrise-api</a:t>
            </a:r>
            <a:r>
              <a:rPr lang="en-AU" dirty="0" smtClean="0"/>
              <a:t>)</a:t>
            </a:r>
          </a:p>
          <a:p>
            <a:r>
              <a:rPr lang="en-AU" dirty="0" smtClean="0"/>
              <a:t>Drafted a healthcare exchange API based on this approach</a:t>
            </a:r>
          </a:p>
        </p:txBody>
      </p:sp>
      <p:sp>
        <p:nvSpPr>
          <p:cNvPr id="4" name="Slide Number Placeholder 3"/>
          <p:cNvSpPr>
            <a:spLocks noGrp="1"/>
          </p:cNvSpPr>
          <p:nvPr>
            <p:ph type="sldNum" sz="quarter" idx="4"/>
          </p:nvPr>
        </p:nvSpPr>
        <p:spPr/>
        <p:txBody>
          <a:bodyPr/>
          <a:lstStyle/>
          <a:p>
            <a:fld id="{5CC3E5C4-3E2B-40F1-9F2B-C46CEB0C88DF}" type="slidenum">
              <a:rPr lang="en-CA" smtClean="0"/>
              <a:pPr/>
              <a:t>20</a:t>
            </a:fld>
            <a:endParaRPr lang="en-CA"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xmlns="" val="0"/>
              </a:ext>
            </a:extLst>
          </a:blip>
          <a:srcRect l="27071" t="19101" r="26890" b="29814"/>
          <a:stretch/>
        </p:blipFill>
        <p:spPr>
          <a:xfrm>
            <a:off x="6876256" y="260648"/>
            <a:ext cx="2034746" cy="1252151"/>
          </a:xfrm>
          <a:prstGeom prst="rect">
            <a:avLst/>
          </a:prstGeom>
        </p:spPr>
      </p:pic>
    </p:spTree>
    <p:extLst>
      <p:ext uri="{BB962C8B-B14F-4D97-AF65-F5344CB8AC3E}">
        <p14:creationId xmlns:p14="http://schemas.microsoft.com/office/powerpoint/2010/main" xmlns="" val="688586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 Key differences</a:t>
            </a:r>
            <a:endParaRPr lang="en-CA" dirty="0"/>
          </a:p>
        </p:txBody>
      </p:sp>
      <p:sp>
        <p:nvSpPr>
          <p:cNvPr id="4" name="Content Placeholder 3"/>
          <p:cNvSpPr>
            <a:spLocks noGrp="1"/>
          </p:cNvSpPr>
          <p:nvPr>
            <p:ph idx="1"/>
          </p:nvPr>
        </p:nvSpPr>
        <p:spPr/>
        <p:txBody>
          <a:bodyPr/>
          <a:lstStyle/>
          <a:p>
            <a:pPr lvl="0"/>
            <a:r>
              <a:rPr lang="en-US" dirty="0" smtClean="0"/>
              <a:t>Focus on </a:t>
            </a:r>
            <a:r>
              <a:rPr lang="en-US" b="1" dirty="0" smtClean="0"/>
              <a:t>Implementers</a:t>
            </a:r>
          </a:p>
          <a:p>
            <a:pPr lvl="0"/>
            <a:r>
              <a:rPr lang="en-US" dirty="0" smtClean="0"/>
              <a:t>Target support for </a:t>
            </a:r>
            <a:r>
              <a:rPr lang="en-US" b="1" dirty="0" smtClean="0"/>
              <a:t>common</a:t>
            </a:r>
            <a:r>
              <a:rPr lang="en-US" dirty="0" smtClean="0"/>
              <a:t> </a:t>
            </a:r>
            <a:r>
              <a:rPr lang="en-US" b="1" dirty="0" smtClean="0"/>
              <a:t>scenarios</a:t>
            </a:r>
          </a:p>
          <a:p>
            <a:r>
              <a:rPr lang="en-US" dirty="0" smtClean="0"/>
              <a:t>Leverage cross-industry </a:t>
            </a:r>
            <a:r>
              <a:rPr lang="en-US" b="1" dirty="0" smtClean="0"/>
              <a:t>web technologies</a:t>
            </a:r>
          </a:p>
          <a:p>
            <a:r>
              <a:rPr lang="en-US" dirty="0" smtClean="0"/>
              <a:t>Require </a:t>
            </a:r>
            <a:r>
              <a:rPr lang="en-US" b="1" dirty="0" smtClean="0"/>
              <a:t>human readability</a:t>
            </a:r>
            <a:r>
              <a:rPr lang="en-US" dirty="0" smtClean="0"/>
              <a:t> as base level of interoperability</a:t>
            </a:r>
          </a:p>
          <a:p>
            <a:r>
              <a:rPr lang="en-US" dirty="0" smtClean="0"/>
              <a:t>Make content </a:t>
            </a:r>
            <a:r>
              <a:rPr lang="en-US" b="1" dirty="0" smtClean="0"/>
              <a:t>freely available</a:t>
            </a:r>
          </a:p>
          <a:p>
            <a:r>
              <a:rPr lang="en-US" b="0" dirty="0" smtClean="0"/>
              <a:t>Support multiple </a:t>
            </a:r>
            <a:r>
              <a:rPr lang="en-US" b="1" dirty="0" smtClean="0"/>
              <a:t>paradigms </a:t>
            </a:r>
            <a:r>
              <a:rPr lang="en-US" b="0" dirty="0" smtClean="0"/>
              <a:t>&amp; architectures</a:t>
            </a:r>
          </a:p>
          <a:p>
            <a:pPr marL="342900" marR="0" indent="-342900" algn="l" defTabSz="914400" rtl="0" eaLnBrk="1" fontAlgn="base" latinLnBrk="0" hangingPunct="1">
              <a:lnSpc>
                <a:spcPct val="100000"/>
              </a:lnSpc>
              <a:spcBef>
                <a:spcPct val="20000"/>
              </a:spcBef>
              <a:spcAft>
                <a:spcPct val="0"/>
              </a:spcAft>
              <a:buClr>
                <a:schemeClr val="accent1"/>
              </a:buClr>
              <a:buSzPct val="75000"/>
              <a:buFont typeface="Wingdings" pitchFamily="2" charset="2"/>
              <a:buChar char="n"/>
              <a:tabLst/>
              <a:defRPr/>
            </a:pPr>
            <a:r>
              <a:rPr lang="en-US" sz="3100" b="0" dirty="0" smtClean="0">
                <a:solidFill>
                  <a:schemeClr val="tx1"/>
                </a:solidFill>
                <a:effectLst/>
                <a:latin typeface="+mn-lt"/>
                <a:ea typeface="+mn-ea"/>
                <a:cs typeface="+mn-cs"/>
              </a:rPr>
              <a:t>Demonstrate best practice </a:t>
            </a:r>
            <a:r>
              <a:rPr lang="en-US" sz="3100" b="1" dirty="0" smtClean="0">
                <a:solidFill>
                  <a:schemeClr val="tx1"/>
                </a:solidFill>
                <a:effectLst/>
                <a:latin typeface="+mn-lt"/>
                <a:ea typeface="+mn-ea"/>
                <a:cs typeface="+mn-cs"/>
              </a:rPr>
              <a:t>governance</a:t>
            </a:r>
            <a:endParaRPr lang="en-CA" sz="3100" dirty="0" smtClean="0">
              <a:effectLst/>
            </a:endParaRPr>
          </a:p>
        </p:txBody>
      </p:sp>
    </p:spTree>
    <p:extLst>
      <p:ext uri="{BB962C8B-B14F-4D97-AF65-F5344CB8AC3E}">
        <p14:creationId xmlns:p14="http://schemas.microsoft.com/office/powerpoint/2010/main" xmlns="" val="17631495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Implementer</a:t>
            </a:r>
            <a:r>
              <a:rPr lang="en-US" baseline="0" dirty="0" smtClean="0"/>
              <a:t> Focus</a:t>
            </a:r>
            <a:endParaRPr lang="en-CA" dirty="0"/>
          </a:p>
        </p:txBody>
      </p:sp>
      <p:sp>
        <p:nvSpPr>
          <p:cNvPr id="3" name="Content Placeholder 2"/>
          <p:cNvSpPr>
            <a:spLocks noGrp="1"/>
          </p:cNvSpPr>
          <p:nvPr>
            <p:ph idx="1"/>
          </p:nvPr>
        </p:nvSpPr>
        <p:spPr/>
        <p:txBody>
          <a:bodyPr/>
          <a:lstStyle/>
          <a:p>
            <a:r>
              <a:rPr lang="en-US" sz="2400" dirty="0" smtClean="0"/>
              <a:t>Specification is written for one target</a:t>
            </a:r>
            <a:r>
              <a:rPr lang="en-US" sz="2400" baseline="0" dirty="0" smtClean="0"/>
              <a:t> audience: implementers (that’s not just programmers)</a:t>
            </a:r>
          </a:p>
          <a:p>
            <a:pPr lvl="1"/>
            <a:r>
              <a:rPr lang="en-US" sz="2400" dirty="0" smtClean="0"/>
              <a:t>Rationale, modeling</a:t>
            </a:r>
            <a:r>
              <a:rPr lang="en-US" sz="2400" baseline="0" dirty="0" smtClean="0"/>
              <a:t> approaches, etc. kept elsewhere</a:t>
            </a:r>
          </a:p>
          <a:p>
            <a:pPr lvl="0"/>
            <a:r>
              <a:rPr lang="en-US" sz="2400" dirty="0" smtClean="0"/>
              <a:t>Multiple reference implementations from day 1</a:t>
            </a:r>
          </a:p>
          <a:p>
            <a:pPr lvl="0"/>
            <a:r>
              <a:rPr lang="en-US" sz="2400" dirty="0" smtClean="0"/>
              <a:t>Publicly available test servers</a:t>
            </a:r>
          </a:p>
          <a:p>
            <a:pPr lvl="0"/>
            <a:r>
              <a:rPr lang="en-US" sz="2400" dirty="0" smtClean="0"/>
              <a:t>Starter APIs published with spec</a:t>
            </a:r>
          </a:p>
          <a:p>
            <a:pPr lvl="1"/>
            <a:r>
              <a:rPr lang="en-US" sz="2400" dirty="0" smtClean="0"/>
              <a:t>C#, Java, Pascal, Swift, more coming</a:t>
            </a:r>
          </a:p>
          <a:p>
            <a:pPr lvl="0"/>
            <a:r>
              <a:rPr lang="en-US" sz="2400" dirty="0" smtClean="0"/>
              <a:t>Connectathons</a:t>
            </a:r>
            <a:r>
              <a:rPr lang="en-US" sz="2400" baseline="0" dirty="0" smtClean="0"/>
              <a:t> to verify specification approaches</a:t>
            </a:r>
          </a:p>
          <a:p>
            <a:pPr lvl="0"/>
            <a:r>
              <a:rPr lang="en-US" sz="2400" baseline="0" dirty="0" smtClean="0"/>
              <a:t>Instances you can read and understand</a:t>
            </a:r>
            <a:r>
              <a:rPr lang="en-US" sz="2400" dirty="0" smtClean="0"/>
              <a:t> </a:t>
            </a:r>
            <a:r>
              <a:rPr lang="en-US" sz="2400" dirty="0" smtClean="0">
                <a:sym typeface="Wingdings" pitchFamily="2" charset="2"/>
              </a:rPr>
              <a:t></a:t>
            </a:r>
          </a:p>
          <a:p>
            <a:pPr lvl="0"/>
            <a:r>
              <a:rPr lang="en-US" sz="2400" dirty="0" smtClean="0">
                <a:sym typeface="Wingdings" pitchFamily="2" charset="2"/>
              </a:rPr>
              <a:t>Lots of examples (and they’re valid too)</a:t>
            </a:r>
            <a:endParaRPr lang="en-US" sz="2400" baseline="0"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22</a:t>
            </a:fld>
            <a:endParaRPr lang="en-CA" dirty="0"/>
          </a:p>
        </p:txBody>
      </p:sp>
      <p:sp>
        <p:nvSpPr>
          <p:cNvPr id="5" name="Content Placeholder 2"/>
          <p:cNvSpPr txBox="1">
            <a:spLocks/>
          </p:cNvSpPr>
          <p:nvPr/>
        </p:nvSpPr>
        <p:spPr bwMode="auto">
          <a:xfrm>
            <a:off x="7020272" y="3133383"/>
            <a:ext cx="1872208" cy="1728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marL="0" indent="0">
              <a:spcBef>
                <a:spcPts val="0"/>
              </a:spcBef>
              <a:buFont typeface="Wingdings" pitchFamily="2" charset="2"/>
              <a:buNone/>
            </a:pPr>
            <a:r>
              <a:rPr lang="en-US" sz="700" dirty="0" smtClean="0">
                <a:solidFill>
                  <a:srgbClr val="0000FF"/>
                </a:solidFill>
                <a:latin typeface="Consolas"/>
              </a:rPr>
              <a:t>using</a:t>
            </a:r>
            <a:r>
              <a:rPr lang="en-US" sz="700" dirty="0" smtClean="0">
                <a:solidFill>
                  <a:prstClr val="black"/>
                </a:solidFill>
                <a:latin typeface="Consolas"/>
              </a:rPr>
              <a:t> HL7.Fhir.Instance.Model;</a:t>
            </a:r>
          </a:p>
          <a:p>
            <a:pPr marL="0" indent="0">
              <a:spcBef>
                <a:spcPts val="0"/>
              </a:spcBef>
              <a:buFont typeface="Wingdings" pitchFamily="2" charset="2"/>
              <a:buNone/>
            </a:pPr>
            <a:r>
              <a:rPr lang="en-US" sz="700" dirty="0" smtClean="0">
                <a:solidFill>
                  <a:srgbClr val="0000FF"/>
                </a:solidFill>
                <a:latin typeface="Consolas"/>
              </a:rPr>
              <a:t>using</a:t>
            </a:r>
            <a:r>
              <a:rPr lang="en-US" sz="700" dirty="0" smtClean="0">
                <a:solidFill>
                  <a:prstClr val="black"/>
                </a:solidFill>
                <a:latin typeface="Consolas"/>
              </a:rPr>
              <a:t> HL7.Fhir.Instance.Parsers;</a:t>
            </a:r>
          </a:p>
          <a:p>
            <a:pPr marL="0" indent="0">
              <a:spcBef>
                <a:spcPts val="0"/>
              </a:spcBef>
              <a:buFont typeface="Wingdings" pitchFamily="2" charset="2"/>
              <a:buNone/>
            </a:pPr>
            <a:r>
              <a:rPr lang="en-US" sz="700" dirty="0" smtClean="0">
                <a:solidFill>
                  <a:srgbClr val="0000FF"/>
                </a:solidFill>
                <a:latin typeface="Consolas"/>
              </a:rPr>
              <a:t>using</a:t>
            </a:r>
            <a:r>
              <a:rPr lang="en-US" sz="700" dirty="0" smtClean="0">
                <a:solidFill>
                  <a:prstClr val="black"/>
                </a:solidFill>
                <a:latin typeface="Consolas"/>
              </a:rPr>
              <a:t> HL7.Fhir.Instance.Support;</a:t>
            </a:r>
          </a:p>
          <a:p>
            <a:pPr marL="0" indent="0">
              <a:spcBef>
                <a:spcPts val="0"/>
              </a:spcBef>
              <a:buFont typeface="Wingdings" pitchFamily="2" charset="2"/>
              <a:buNone/>
            </a:pPr>
            <a:endParaRPr lang="en-US" sz="700" noProof="1" smtClean="0">
              <a:solidFill>
                <a:srgbClr val="2B91AF"/>
              </a:solidFill>
              <a:latin typeface="Consolas"/>
            </a:endParaRPr>
          </a:p>
          <a:p>
            <a:pPr marL="0" indent="0">
              <a:spcBef>
                <a:spcPts val="0"/>
              </a:spcBef>
              <a:buFont typeface="Wingdings" pitchFamily="2" charset="2"/>
              <a:buNone/>
            </a:pPr>
            <a:r>
              <a:rPr lang="nl-NL" sz="700" noProof="1" smtClean="0">
                <a:solidFill>
                  <a:srgbClr val="2B91AF"/>
                </a:solidFill>
                <a:latin typeface="Consolas"/>
              </a:rPr>
              <a:t>XmlReader</a:t>
            </a:r>
            <a:r>
              <a:rPr lang="nl-NL" sz="700" noProof="1" smtClean="0">
                <a:solidFill>
                  <a:prstClr val="black"/>
                </a:solidFill>
                <a:latin typeface="Consolas"/>
              </a:rPr>
              <a:t> xr = </a:t>
            </a:r>
            <a:r>
              <a:rPr lang="nl-NL" sz="700" noProof="1" smtClean="0">
                <a:solidFill>
                  <a:srgbClr val="2B91AF"/>
                </a:solidFill>
                <a:latin typeface="Consolas"/>
              </a:rPr>
              <a:t>XmlReader</a:t>
            </a:r>
            <a:r>
              <a:rPr lang="nl-NL" sz="700" noProof="1" smtClean="0">
                <a:solidFill>
                  <a:prstClr val="black"/>
                </a:solidFill>
                <a:latin typeface="Consolas"/>
              </a:rPr>
              <a:t>.Create(</a:t>
            </a:r>
          </a:p>
          <a:p>
            <a:pPr marL="0" indent="0">
              <a:spcBef>
                <a:spcPts val="0"/>
              </a:spcBef>
              <a:buFont typeface="Wingdings" pitchFamily="2" charset="2"/>
              <a:buNone/>
            </a:pPr>
            <a:r>
              <a:rPr lang="nl-NL" sz="700" noProof="1" smtClean="0">
                <a:solidFill>
                  <a:prstClr val="black"/>
                </a:solidFill>
                <a:latin typeface="Consolas"/>
              </a:rPr>
              <a:t>	</a:t>
            </a:r>
            <a:r>
              <a:rPr lang="nl-NL" sz="700" noProof="1" smtClean="0">
                <a:solidFill>
                  <a:srgbClr val="0000FF"/>
                </a:solidFill>
                <a:latin typeface="Consolas"/>
              </a:rPr>
              <a:t>new </a:t>
            </a:r>
            <a:r>
              <a:rPr lang="nl-NL" sz="700" noProof="1" smtClean="0">
                <a:solidFill>
                  <a:srgbClr val="2B91AF"/>
                </a:solidFill>
                <a:latin typeface="Consolas"/>
              </a:rPr>
              <a:t>StreamRead</a:t>
            </a:r>
            <a:endParaRPr lang="nl-NL" sz="700" noProof="1" smtClean="0">
              <a:solidFill>
                <a:prstClr val="black"/>
              </a:solidFill>
              <a:latin typeface="Consolas"/>
            </a:endParaRPr>
          </a:p>
          <a:p>
            <a:pPr marL="0" indent="0">
              <a:spcBef>
                <a:spcPts val="0"/>
              </a:spcBef>
              <a:buFont typeface="Wingdings" pitchFamily="2" charset="2"/>
              <a:buNone/>
            </a:pPr>
            <a:r>
              <a:rPr lang="nl-NL" sz="700" noProof="1" smtClean="0">
                <a:solidFill>
                  <a:srgbClr val="2B91AF"/>
                </a:solidFill>
                <a:latin typeface="Consolas"/>
              </a:rPr>
              <a:t>IFhirReader</a:t>
            </a:r>
            <a:r>
              <a:rPr lang="nl-NL" sz="700" noProof="1" smtClean="0">
                <a:solidFill>
                  <a:prstClr val="black"/>
                </a:solidFill>
                <a:latin typeface="Consolas"/>
              </a:rPr>
              <a:t> r = </a:t>
            </a:r>
            <a:r>
              <a:rPr lang="nl-NL" sz="700" noProof="1" smtClean="0">
                <a:solidFill>
                  <a:srgbClr val="0000FF"/>
                </a:solidFill>
                <a:latin typeface="Consolas"/>
              </a:rPr>
              <a:t>new</a:t>
            </a:r>
            <a:r>
              <a:rPr lang="nl-NL" sz="700" noProof="1" smtClean="0">
                <a:solidFill>
                  <a:prstClr val="black"/>
                </a:solidFill>
                <a:latin typeface="Consolas"/>
              </a:rPr>
              <a:t> </a:t>
            </a:r>
            <a:r>
              <a:rPr lang="nl-NL" sz="700" noProof="1" smtClean="0">
                <a:solidFill>
                  <a:srgbClr val="2B91AF"/>
                </a:solidFill>
                <a:latin typeface="Consolas"/>
              </a:rPr>
              <a:t>XmlFhirReader</a:t>
            </a:r>
            <a:endParaRPr lang="nl-NL" sz="700" noProof="1" smtClean="0">
              <a:solidFill>
                <a:prstClr val="black"/>
              </a:solidFill>
              <a:latin typeface="Consolas"/>
            </a:endParaRPr>
          </a:p>
          <a:p>
            <a:pPr marL="0" indent="0">
              <a:spcBef>
                <a:spcPts val="0"/>
              </a:spcBef>
              <a:buFont typeface="Wingdings" pitchFamily="2" charset="2"/>
              <a:buNone/>
            </a:pPr>
            <a:endParaRPr lang="nl-NL" sz="700" noProof="1" smtClean="0">
              <a:solidFill>
                <a:prstClr val="black"/>
              </a:solidFill>
              <a:latin typeface="Consolas"/>
            </a:endParaRPr>
          </a:p>
          <a:p>
            <a:pPr marL="0" indent="0">
              <a:spcBef>
                <a:spcPts val="0"/>
              </a:spcBef>
              <a:buFont typeface="Wingdings" pitchFamily="2" charset="2"/>
              <a:buNone/>
            </a:pPr>
            <a:r>
              <a:rPr lang="en-US" sz="700" noProof="1" smtClean="0">
                <a:latin typeface="Consolas"/>
              </a:rPr>
              <a:t>//</a:t>
            </a:r>
            <a:r>
              <a:rPr lang="en-US" sz="700" noProof="1" smtClean="0">
                <a:solidFill>
                  <a:srgbClr val="2B91AF"/>
                </a:solidFill>
                <a:latin typeface="Consolas"/>
              </a:rPr>
              <a:t> JsonTextReader</a:t>
            </a:r>
            <a:r>
              <a:rPr lang="en-US" sz="700" noProof="1" smtClean="0">
                <a:solidFill>
                  <a:prstClr val="black"/>
                </a:solidFill>
                <a:latin typeface="Consolas"/>
              </a:rPr>
              <a:t> jr = </a:t>
            </a:r>
            <a:r>
              <a:rPr lang="en-US" sz="700" noProof="1" smtClean="0">
                <a:solidFill>
                  <a:srgbClr val="0000FF"/>
                </a:solidFill>
                <a:latin typeface="Consolas"/>
              </a:rPr>
              <a:t>new</a:t>
            </a:r>
            <a:r>
              <a:rPr lang="en-US" sz="700" noProof="1" smtClean="0">
                <a:solidFill>
                  <a:prstClr val="black"/>
                </a:solidFill>
                <a:latin typeface="Consolas"/>
              </a:rPr>
              <a:t> </a:t>
            </a:r>
            <a:r>
              <a:rPr lang="en-US" sz="700" noProof="1" smtClean="0">
                <a:solidFill>
                  <a:srgbClr val="2B91AF"/>
                </a:solidFill>
                <a:latin typeface="Consolas"/>
              </a:rPr>
              <a:t>JsonTe</a:t>
            </a:r>
            <a:endParaRPr lang="en-US" sz="700" noProof="1" smtClean="0">
              <a:solidFill>
                <a:prstClr val="black"/>
              </a:solidFill>
              <a:latin typeface="Consolas"/>
            </a:endParaRPr>
          </a:p>
          <a:p>
            <a:pPr marL="0" indent="0">
              <a:spcBef>
                <a:spcPts val="0"/>
              </a:spcBef>
              <a:buFont typeface="Wingdings" pitchFamily="2" charset="2"/>
              <a:buNone/>
            </a:pPr>
            <a:r>
              <a:rPr lang="en-US" sz="700" noProof="1" smtClean="0">
                <a:latin typeface="Consolas"/>
              </a:rPr>
              <a:t>//</a:t>
            </a:r>
            <a:r>
              <a:rPr lang="en-US" sz="700" noProof="1" smtClean="0">
                <a:solidFill>
                  <a:srgbClr val="2B91AF"/>
                </a:solidFill>
                <a:latin typeface="Consolas"/>
              </a:rPr>
              <a:t> </a:t>
            </a:r>
            <a:r>
              <a:rPr lang="en-US" sz="700" noProof="1" smtClean="0">
                <a:solidFill>
                  <a:prstClr val="black"/>
                </a:solidFill>
                <a:latin typeface="Consolas"/>
              </a:rPr>
              <a:t>	</a:t>
            </a:r>
            <a:r>
              <a:rPr lang="en-US" sz="700" noProof="1" smtClean="0">
                <a:solidFill>
                  <a:srgbClr val="0000FF"/>
                </a:solidFill>
                <a:latin typeface="Consolas"/>
              </a:rPr>
              <a:t>new</a:t>
            </a:r>
            <a:r>
              <a:rPr lang="en-US" sz="700" noProof="1" smtClean="0">
                <a:solidFill>
                  <a:prstClr val="black"/>
                </a:solidFill>
                <a:latin typeface="Consolas"/>
              </a:rPr>
              <a:t> </a:t>
            </a:r>
            <a:r>
              <a:rPr lang="en-US" sz="700" noProof="1" smtClean="0">
                <a:solidFill>
                  <a:srgbClr val="2B91AF"/>
                </a:solidFill>
                <a:latin typeface="Consolas"/>
              </a:rPr>
              <a:t>StreamRead</a:t>
            </a:r>
            <a:endParaRPr lang="en-US" sz="700" noProof="1" smtClean="0">
              <a:solidFill>
                <a:prstClr val="black"/>
              </a:solidFill>
              <a:latin typeface="Consolas"/>
            </a:endParaRPr>
          </a:p>
          <a:p>
            <a:pPr marL="0" indent="0">
              <a:spcBef>
                <a:spcPts val="0"/>
              </a:spcBef>
              <a:buFont typeface="Wingdings" pitchFamily="2" charset="2"/>
              <a:buNone/>
            </a:pPr>
            <a:r>
              <a:rPr lang="nl-NL" sz="700" noProof="1" smtClean="0">
                <a:latin typeface="Consolas"/>
              </a:rPr>
              <a:t>//</a:t>
            </a:r>
            <a:r>
              <a:rPr lang="nl-NL" sz="700" noProof="1" smtClean="0">
                <a:solidFill>
                  <a:srgbClr val="2B91AF"/>
                </a:solidFill>
                <a:latin typeface="Consolas"/>
              </a:rPr>
              <a:t> IFhirReader</a:t>
            </a:r>
            <a:r>
              <a:rPr lang="nl-NL" sz="700" noProof="1" smtClean="0">
                <a:solidFill>
                  <a:prstClr val="black"/>
                </a:solidFill>
                <a:latin typeface="Consolas"/>
              </a:rPr>
              <a:t> r = </a:t>
            </a:r>
            <a:r>
              <a:rPr lang="nl-NL" sz="700" noProof="1" smtClean="0">
                <a:solidFill>
                  <a:srgbClr val="0000FF"/>
                </a:solidFill>
                <a:latin typeface="Consolas"/>
              </a:rPr>
              <a:t>new</a:t>
            </a:r>
            <a:r>
              <a:rPr lang="nl-NL" sz="700" noProof="1" smtClean="0">
                <a:solidFill>
                  <a:prstClr val="black"/>
                </a:solidFill>
                <a:latin typeface="Consolas"/>
              </a:rPr>
              <a:t> </a:t>
            </a:r>
            <a:r>
              <a:rPr lang="nl-NL" sz="700" noProof="1" smtClean="0">
                <a:solidFill>
                  <a:srgbClr val="2B91AF"/>
                </a:solidFill>
                <a:latin typeface="Consolas"/>
              </a:rPr>
              <a:t>JsonFhirRe</a:t>
            </a:r>
            <a:endParaRPr lang="nl-NL" sz="700" noProof="1" smtClean="0">
              <a:solidFill>
                <a:prstClr val="black"/>
              </a:solidFill>
              <a:latin typeface="Consolas"/>
            </a:endParaRPr>
          </a:p>
          <a:p>
            <a:pPr marL="0" indent="0">
              <a:spcBef>
                <a:spcPts val="0"/>
              </a:spcBef>
              <a:buFont typeface="Wingdings" pitchFamily="2" charset="2"/>
              <a:buNone/>
            </a:pPr>
            <a:endParaRPr lang="nl-NL" sz="700" noProof="1" smtClean="0">
              <a:solidFill>
                <a:prstClr val="black"/>
              </a:solidFill>
              <a:latin typeface="Consolas"/>
            </a:endParaRPr>
          </a:p>
          <a:p>
            <a:pPr marL="0" indent="0">
              <a:spcBef>
                <a:spcPts val="0"/>
              </a:spcBef>
              <a:buFont typeface="Wingdings" pitchFamily="2" charset="2"/>
              <a:buNone/>
            </a:pPr>
            <a:r>
              <a:rPr lang="nl-NL" sz="700" noProof="1" smtClean="0">
                <a:solidFill>
                  <a:srgbClr val="2B91AF"/>
                </a:solidFill>
                <a:latin typeface="Consolas"/>
              </a:rPr>
              <a:t>ErrorList</a:t>
            </a:r>
            <a:r>
              <a:rPr lang="nl-NL" sz="700" noProof="1" smtClean="0">
                <a:solidFill>
                  <a:prstClr val="black"/>
                </a:solidFill>
                <a:latin typeface="Consolas"/>
              </a:rPr>
              <a:t> errors = </a:t>
            </a:r>
            <a:r>
              <a:rPr lang="nl-NL" sz="700" noProof="1" smtClean="0">
                <a:solidFill>
                  <a:srgbClr val="0000FF"/>
                </a:solidFill>
                <a:latin typeface="Consolas"/>
              </a:rPr>
              <a:t>new</a:t>
            </a:r>
            <a:r>
              <a:rPr lang="nl-NL" sz="700" noProof="1" smtClean="0">
                <a:solidFill>
                  <a:prstClr val="black"/>
                </a:solidFill>
                <a:latin typeface="Consolas"/>
              </a:rPr>
              <a:t> </a:t>
            </a:r>
            <a:r>
              <a:rPr lang="nl-NL" sz="700" noProof="1" smtClean="0">
                <a:solidFill>
                  <a:srgbClr val="2B91AF"/>
                </a:solidFill>
                <a:latin typeface="Consolas"/>
              </a:rPr>
              <a:t>ErrorList</a:t>
            </a:r>
            <a:r>
              <a:rPr lang="nl-NL" sz="700" noProof="1" smtClean="0">
                <a:solidFill>
                  <a:prstClr val="black"/>
                </a:solidFill>
                <a:latin typeface="Consolas"/>
              </a:rPr>
              <a:t>(</a:t>
            </a:r>
          </a:p>
          <a:p>
            <a:pPr marL="0" indent="0">
              <a:spcBef>
                <a:spcPts val="0"/>
              </a:spcBef>
              <a:buFont typeface="Wingdings" pitchFamily="2" charset="2"/>
              <a:buNone/>
            </a:pPr>
            <a:r>
              <a:rPr lang="nl-NL" sz="700" noProof="1" smtClean="0">
                <a:solidFill>
                  <a:srgbClr val="2B91AF"/>
                </a:solidFill>
                <a:latin typeface="Consolas"/>
              </a:rPr>
              <a:t>LabReport</a:t>
            </a:r>
            <a:r>
              <a:rPr lang="nl-NL" sz="700" noProof="1" smtClean="0">
                <a:solidFill>
                  <a:prstClr val="black"/>
                </a:solidFill>
                <a:latin typeface="Consolas"/>
              </a:rPr>
              <a:t> rep = (</a:t>
            </a:r>
            <a:r>
              <a:rPr lang="nl-NL" sz="700" noProof="1" smtClean="0">
                <a:solidFill>
                  <a:srgbClr val="2B91AF"/>
                </a:solidFill>
                <a:latin typeface="Consolas"/>
              </a:rPr>
              <a:t>LabReport</a:t>
            </a:r>
            <a:r>
              <a:rPr lang="nl-NL" sz="700" noProof="1" smtClean="0">
                <a:solidFill>
                  <a:prstClr val="black"/>
                </a:solidFill>
                <a:latin typeface="Consolas"/>
              </a:rPr>
              <a:t>)</a:t>
            </a:r>
            <a:r>
              <a:rPr lang="nl-NL" sz="700" noProof="1" smtClean="0">
                <a:solidFill>
                  <a:srgbClr val="2B91AF"/>
                </a:solidFill>
                <a:latin typeface="Consolas"/>
              </a:rPr>
              <a:t>Resour</a:t>
            </a:r>
            <a:endParaRPr lang="nl-NL" sz="700" noProof="1" smtClean="0">
              <a:solidFill>
                <a:prstClr val="black"/>
              </a:solidFill>
              <a:latin typeface="Consolas"/>
            </a:endParaRPr>
          </a:p>
          <a:p>
            <a:pPr marL="0" indent="0">
              <a:spcBef>
                <a:spcPts val="0"/>
              </a:spcBef>
              <a:buFont typeface="Wingdings" pitchFamily="2" charset="2"/>
              <a:buNone/>
            </a:pPr>
            <a:r>
              <a:rPr lang="nl-NL" sz="700" noProof="1" smtClean="0">
                <a:solidFill>
                  <a:srgbClr val="2B91AF"/>
                </a:solidFill>
                <a:latin typeface="Consolas"/>
              </a:rPr>
              <a:t>Assert</a:t>
            </a:r>
            <a:r>
              <a:rPr lang="nl-NL" sz="700" noProof="1" smtClean="0">
                <a:solidFill>
                  <a:prstClr val="black"/>
                </a:solidFill>
                <a:latin typeface="Consolas"/>
              </a:rPr>
              <a:t>.IsTrue(errors.Count() == 0</a:t>
            </a:r>
            <a:endParaRPr lang="nl-NL" sz="700" noProof="1">
              <a:solidFill>
                <a:prstClr val="black"/>
              </a:solidFill>
              <a:latin typeface="Consolas"/>
            </a:endParaRPr>
          </a:p>
        </p:txBody>
      </p:sp>
    </p:spTree>
    <p:extLst>
      <p:ext uri="{BB962C8B-B14F-4D97-AF65-F5344CB8AC3E}">
        <p14:creationId xmlns:p14="http://schemas.microsoft.com/office/powerpoint/2010/main" xmlns="" val="726755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95536" y="1700808"/>
            <a:ext cx="8640960" cy="4508927"/>
          </a:xfrm>
          <a:prstGeom prst="rect">
            <a:avLst/>
          </a:prstGeom>
          <a:noFill/>
        </p:spPr>
        <p:txBody>
          <a:bodyPr wrap="square" lIns="91440" tIns="45720" rIns="91440" bIns="45720">
            <a:spAutoFit/>
          </a:bodyPr>
          <a:lstStyle/>
          <a:p>
            <a:pPr algn="ctr"/>
            <a:r>
              <a:rPr lang="en-US" sz="28700" b="1" cap="none" spc="0" dirty="0" smtClean="0">
                <a:ln w="12700">
                  <a:noFill/>
                  <a:prstDash val="solid"/>
                </a:ln>
                <a:solidFill>
                  <a:schemeClr val="bg2">
                    <a:tint val="85000"/>
                    <a:satMod val="155000"/>
                    <a:alpha val="10000"/>
                  </a:schemeClr>
                </a:solidFill>
                <a:effectLst>
                  <a:outerShdw blurRad="41275" dist="20320" dir="1800000" algn="tl" rotWithShape="0">
                    <a:srgbClr val="000000">
                      <a:alpha val="40000"/>
                    </a:srgbClr>
                  </a:outerShdw>
                </a:effectLst>
              </a:rPr>
              <a:t>80%</a:t>
            </a:r>
            <a:endParaRPr lang="en-US" sz="28700" b="1" cap="none" spc="0" dirty="0">
              <a:ln w="12700">
                <a:noFill/>
                <a:prstDash val="solid"/>
              </a:ln>
              <a:solidFill>
                <a:schemeClr val="bg2">
                  <a:tint val="85000"/>
                  <a:satMod val="155000"/>
                  <a:alpha val="10000"/>
                </a:schemeClr>
              </a:solidFill>
              <a:effectLst>
                <a:outerShdw blurRad="41275" dist="20320" dir="1800000" algn="tl" rotWithShape="0">
                  <a:srgbClr val="000000">
                    <a:alpha val="40000"/>
                  </a:srgbClr>
                </a:outerShdw>
              </a:effectLst>
            </a:endParaRPr>
          </a:p>
        </p:txBody>
      </p:sp>
      <p:sp>
        <p:nvSpPr>
          <p:cNvPr id="2" name="Title 1"/>
          <p:cNvSpPr>
            <a:spLocks noGrp="1"/>
          </p:cNvSpPr>
          <p:nvPr>
            <p:ph type="title"/>
          </p:nvPr>
        </p:nvSpPr>
        <p:spPr/>
        <p:txBody>
          <a:bodyPr/>
          <a:lstStyle/>
          <a:p>
            <a:r>
              <a:rPr lang="en-US" dirty="0" smtClean="0"/>
              <a:t>Support</a:t>
            </a:r>
            <a:r>
              <a:rPr lang="en-US" baseline="0" dirty="0" smtClean="0"/>
              <a:t> “Common” Scenarios</a:t>
            </a:r>
            <a:endParaRPr lang="en-CA" dirty="0"/>
          </a:p>
        </p:txBody>
      </p:sp>
      <p:sp>
        <p:nvSpPr>
          <p:cNvPr id="3" name="Content Placeholder 2"/>
          <p:cNvSpPr>
            <a:spLocks noGrp="1"/>
          </p:cNvSpPr>
          <p:nvPr>
            <p:ph idx="1"/>
          </p:nvPr>
        </p:nvSpPr>
        <p:spPr/>
        <p:txBody>
          <a:bodyPr/>
          <a:lstStyle/>
          <a:p>
            <a:r>
              <a:rPr lang="en-US" dirty="0" smtClean="0"/>
              <a:t>Inclusion of content in core specification is based on “80%” rule</a:t>
            </a:r>
          </a:p>
          <a:p>
            <a:pPr lvl="1"/>
            <a:r>
              <a:rPr lang="en-US" dirty="0" smtClean="0"/>
              <a:t>Only include data elements we are confident that most (~80%) of normal implementations using that resource will make use of</a:t>
            </a:r>
          </a:p>
          <a:p>
            <a:pPr lvl="1"/>
            <a:r>
              <a:rPr lang="en-US" dirty="0" smtClean="0"/>
              <a:t>Other content in extensions (more on this later)</a:t>
            </a:r>
          </a:p>
          <a:p>
            <a:pPr lvl="1"/>
            <a:r>
              <a:rPr lang="en-US" dirty="0" smtClean="0"/>
              <a:t>Easy to say, governance challenge to achieve</a:t>
            </a:r>
          </a:p>
          <a:p>
            <a:r>
              <a:rPr lang="en-US" dirty="0" smtClean="0"/>
              <a:t>Resources are simple and easy to understand &amp; use</a:t>
            </a:r>
          </a:p>
        </p:txBody>
      </p:sp>
      <p:sp>
        <p:nvSpPr>
          <p:cNvPr id="4" name="Slide Number Placeholder 3"/>
          <p:cNvSpPr>
            <a:spLocks noGrp="1"/>
          </p:cNvSpPr>
          <p:nvPr>
            <p:ph type="sldNum" sz="quarter" idx="4"/>
          </p:nvPr>
        </p:nvSpPr>
        <p:spPr/>
        <p:txBody>
          <a:bodyPr/>
          <a:lstStyle/>
          <a:p>
            <a:fld id="{5CC3E5C4-3E2B-40F1-9F2B-C46CEB0C88DF}" type="slidenum">
              <a:rPr lang="en-CA" smtClean="0"/>
              <a:pPr/>
              <a:t>23</a:t>
            </a:fld>
            <a:endParaRPr lang="en-CA" dirty="0"/>
          </a:p>
        </p:txBody>
      </p:sp>
    </p:spTree>
    <p:extLst>
      <p:ext uri="{BB962C8B-B14F-4D97-AF65-F5344CB8AC3E}">
        <p14:creationId xmlns:p14="http://schemas.microsoft.com/office/powerpoint/2010/main" xmlns="" val="113899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Example – ISO AD type</a:t>
            </a:r>
            <a:endParaRPr lang="en-CA" dirty="0"/>
          </a:p>
        </p:txBody>
      </p:sp>
      <p:sp>
        <p:nvSpPr>
          <p:cNvPr id="5" name="Content Placeholder 4"/>
          <p:cNvSpPr>
            <a:spLocks noGrp="1"/>
          </p:cNvSpPr>
          <p:nvPr>
            <p:ph idx="1"/>
          </p:nvPr>
        </p:nvSpPr>
        <p:spPr>
          <a:xfrm>
            <a:off x="251520" y="1628800"/>
            <a:ext cx="8640960" cy="4896544"/>
          </a:xfrm>
        </p:spPr>
        <p:txBody>
          <a:bodyPr>
            <a:normAutofit fontScale="77500" lnSpcReduction="20000"/>
          </a:bodyPr>
          <a:lstStyle/>
          <a:p>
            <a:r>
              <a:rPr lang="en-US" dirty="0" err="1" smtClean="0"/>
              <a:t>isNotOrdered</a:t>
            </a:r>
            <a:r>
              <a:rPr lang="en-US" dirty="0"/>
              <a:t>, updateMode, </a:t>
            </a:r>
            <a:r>
              <a:rPr lang="en-US" dirty="0" err="1"/>
              <a:t>flavorId</a:t>
            </a:r>
            <a:r>
              <a:rPr lang="en-US" dirty="0"/>
              <a:t>, </a:t>
            </a:r>
            <a:r>
              <a:rPr lang="en-US" dirty="0" err="1"/>
              <a:t>nullFlavor</a:t>
            </a:r>
            <a:r>
              <a:rPr lang="en-US" dirty="0"/>
              <a:t>, </a:t>
            </a:r>
            <a:r>
              <a:rPr lang="en-US" dirty="0" err="1"/>
              <a:t>controlAct</a:t>
            </a:r>
            <a:r>
              <a:rPr lang="en-US" dirty="0"/>
              <a:t> root &amp; extension, </a:t>
            </a:r>
            <a:r>
              <a:rPr lang="en-US" dirty="0" err="1"/>
              <a:t>validTime</a:t>
            </a:r>
            <a:r>
              <a:rPr lang="en-US" dirty="0"/>
              <a:t> low and high, useable period (GTS – no room on the </a:t>
            </a:r>
            <a:r>
              <a:rPr lang="en-US" dirty="0" smtClean="0"/>
              <a:t>slide), use</a:t>
            </a:r>
          </a:p>
          <a:p>
            <a:pPr lvl="1"/>
            <a:r>
              <a:rPr lang="en-US" dirty="0" smtClean="0"/>
              <a:t>home, primary home, vacation home, workplace, direct, public, bad, physical, postal, temporary, alphabetic, ideographic, syllabic, search, </a:t>
            </a:r>
            <a:r>
              <a:rPr lang="en-US" dirty="0" err="1" smtClean="0"/>
              <a:t>soundex</a:t>
            </a:r>
            <a:r>
              <a:rPr lang="en-US" dirty="0" smtClean="0"/>
              <a:t>, phonetic</a:t>
            </a:r>
          </a:p>
          <a:p>
            <a:r>
              <a:rPr lang="en-US" dirty="0" smtClean="0"/>
              <a:t>0..* parts, each with:</a:t>
            </a:r>
          </a:p>
          <a:p>
            <a:pPr lvl="1"/>
            <a:r>
              <a:rPr lang="en-US" dirty="0" smtClean="0"/>
              <a:t>value, code</a:t>
            </a:r>
            <a:r>
              <a:rPr lang="en-US" dirty="0"/>
              <a:t>, code system, code system name, code system version</a:t>
            </a:r>
            <a:r>
              <a:rPr lang="en-US" dirty="0" smtClean="0"/>
              <a:t>, language, type:</a:t>
            </a:r>
          </a:p>
          <a:p>
            <a:pPr lvl="2"/>
            <a:r>
              <a:rPr lang="en-US" dirty="0" smtClean="0"/>
              <a:t>address line,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country, county or parish, municipality, delimiter, post box, precinct, state or province, </a:t>
            </a:r>
            <a:br>
              <a:rPr lang="en-US" dirty="0" smtClean="0"/>
            </a:br>
            <a:r>
              <a:rPr lang="en-US" dirty="0" smtClean="0"/>
              <a:t>postal code, delivery point identifier</a:t>
            </a:r>
          </a:p>
        </p:txBody>
      </p:sp>
    </p:spTree>
    <p:extLst>
      <p:ext uri="{BB962C8B-B14F-4D97-AF65-F5344CB8AC3E}">
        <p14:creationId xmlns:p14="http://schemas.microsoft.com/office/powerpoint/2010/main" xmlns="" val="1621038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Example – FHIR Address</a:t>
            </a:r>
            <a:endParaRPr lang="en-CA" dirty="0"/>
          </a:p>
        </p:txBody>
      </p:sp>
      <p:sp>
        <p:nvSpPr>
          <p:cNvPr id="5" name="Content Placeholder 4"/>
          <p:cNvSpPr>
            <a:spLocks noGrp="1"/>
          </p:cNvSpPr>
          <p:nvPr>
            <p:ph idx="1"/>
          </p:nvPr>
        </p:nvSpPr>
        <p:spPr>
          <a:xfrm>
            <a:off x="251520" y="1628800"/>
            <a:ext cx="8640960" cy="4896544"/>
          </a:xfrm>
        </p:spPr>
        <p:txBody>
          <a:bodyPr>
            <a:normAutofit fontScale="77500" lnSpcReduction="20000"/>
          </a:bodyPr>
          <a:lstStyle/>
          <a:p>
            <a:r>
              <a:rPr lang="en-US" strike="sngStrike" dirty="0" err="1" smtClean="0">
                <a:solidFill>
                  <a:srgbClr val="FF0000"/>
                </a:solidFill>
              </a:rPr>
              <a:t>isNotOrdered</a:t>
            </a:r>
            <a:r>
              <a:rPr lang="en-US" strike="sngStrike" dirty="0">
                <a:solidFill>
                  <a:srgbClr val="FF0000"/>
                </a:solidFill>
              </a:rPr>
              <a:t>, updateMode, </a:t>
            </a:r>
            <a:r>
              <a:rPr lang="en-US" strike="sngStrike" dirty="0" err="1">
                <a:solidFill>
                  <a:srgbClr val="FF0000"/>
                </a:solidFill>
              </a:rPr>
              <a:t>flavorId</a:t>
            </a:r>
            <a:r>
              <a:rPr lang="en-US" strike="sngStrike" dirty="0">
                <a:solidFill>
                  <a:srgbClr val="FF0000"/>
                </a:solidFill>
              </a:rPr>
              <a:t>, </a:t>
            </a:r>
            <a:r>
              <a:rPr lang="en-US" strike="sngStrike" dirty="0" err="1">
                <a:solidFill>
                  <a:srgbClr val="FF0000"/>
                </a:solidFill>
              </a:rPr>
              <a:t>nullFlavor</a:t>
            </a:r>
            <a:r>
              <a:rPr lang="en-US" strike="sngStrike" dirty="0">
                <a:solidFill>
                  <a:srgbClr val="FF0000"/>
                </a:solidFill>
              </a:rPr>
              <a:t>, </a:t>
            </a:r>
            <a:r>
              <a:rPr lang="en-US" strike="sngStrike" dirty="0" err="1">
                <a:solidFill>
                  <a:srgbClr val="FF0000"/>
                </a:solidFill>
              </a:rPr>
              <a:t>controlAct</a:t>
            </a:r>
            <a:r>
              <a:rPr lang="en-US" strike="sngStrike" dirty="0">
                <a:solidFill>
                  <a:srgbClr val="FF0000"/>
                </a:solidFill>
              </a:rPr>
              <a:t> root &amp; extension, </a:t>
            </a:r>
            <a:r>
              <a:rPr lang="en-US" strike="sngStrike" dirty="0" err="1">
                <a:solidFill>
                  <a:srgbClr val="FF0000"/>
                </a:solidFill>
              </a:rPr>
              <a:t>validTime</a:t>
            </a:r>
            <a:r>
              <a:rPr lang="en-US" strike="sngStrike" dirty="0">
                <a:solidFill>
                  <a:srgbClr val="FF0000"/>
                </a:solidFill>
              </a:rPr>
              <a:t> low and high, useable </a:t>
            </a:r>
            <a:r>
              <a:rPr lang="en-US" b="1" dirty="0" smtClean="0"/>
              <a:t>period</a:t>
            </a:r>
            <a:r>
              <a:rPr lang="en-US" dirty="0" smtClean="0"/>
              <a:t> (low, high)</a:t>
            </a:r>
            <a:r>
              <a:rPr lang="en-US" strike="sngStrike" dirty="0" smtClean="0">
                <a:solidFill>
                  <a:srgbClr val="FF0000"/>
                </a:solidFill>
              </a:rPr>
              <a:t> </a:t>
            </a:r>
            <a:r>
              <a:rPr lang="en-US" strike="sngStrike" dirty="0">
                <a:solidFill>
                  <a:srgbClr val="FF0000"/>
                </a:solidFill>
              </a:rPr>
              <a:t>(GTS – no room on the </a:t>
            </a:r>
            <a:r>
              <a:rPr lang="en-US" strike="sngStrike" dirty="0" smtClean="0">
                <a:solidFill>
                  <a:srgbClr val="FF0000"/>
                </a:solidFill>
              </a:rPr>
              <a:t>slide), </a:t>
            </a:r>
            <a:r>
              <a:rPr lang="en-US" b="1" dirty="0" smtClean="0"/>
              <a:t>use</a:t>
            </a:r>
          </a:p>
          <a:p>
            <a:pPr lvl="1"/>
            <a:r>
              <a:rPr lang="en-US" b="1" dirty="0" smtClean="0"/>
              <a:t>home</a:t>
            </a:r>
            <a:r>
              <a:rPr lang="en-US" strike="sngStrike" dirty="0" smtClean="0">
                <a:solidFill>
                  <a:srgbClr val="FF0000"/>
                </a:solidFill>
              </a:rPr>
              <a:t>, primary home, vacation home, </a:t>
            </a:r>
            <a:r>
              <a:rPr lang="en-US" b="1" dirty="0" smtClean="0"/>
              <a:t>work</a:t>
            </a:r>
            <a:r>
              <a:rPr lang="en-US" strike="sngStrike" dirty="0" smtClean="0">
                <a:solidFill>
                  <a:srgbClr val="FF0000"/>
                </a:solidFill>
              </a:rPr>
              <a:t>place, direct, public, bad, physical, postal, </a:t>
            </a:r>
            <a:r>
              <a:rPr lang="en-US" b="1" dirty="0" smtClean="0"/>
              <a:t>temp</a:t>
            </a:r>
            <a:r>
              <a:rPr lang="en-US" strike="sngStrike" dirty="0" smtClean="0">
                <a:solidFill>
                  <a:srgbClr val="FF0000"/>
                </a:solidFill>
              </a:rPr>
              <a:t>orary, alphabetic, ideographic, syllabic, search, </a:t>
            </a:r>
            <a:r>
              <a:rPr lang="en-US" strike="sngStrike" dirty="0" err="1" smtClean="0">
                <a:solidFill>
                  <a:srgbClr val="FF0000"/>
                </a:solidFill>
              </a:rPr>
              <a:t>soundex</a:t>
            </a:r>
            <a:r>
              <a:rPr lang="en-US" strike="sngStrike" dirty="0" smtClean="0">
                <a:solidFill>
                  <a:srgbClr val="FF0000"/>
                </a:solidFill>
              </a:rPr>
              <a:t>, phonetic, </a:t>
            </a:r>
            <a:r>
              <a:rPr lang="en-US" dirty="0" smtClean="0"/>
              <a:t>old</a:t>
            </a:r>
          </a:p>
          <a:p>
            <a:r>
              <a:rPr lang="en-US" strike="sngStrike" dirty="0" smtClean="0">
                <a:solidFill>
                  <a:srgbClr val="FF0000"/>
                </a:solidFill>
              </a:rPr>
              <a:t>0..* parts, each </a:t>
            </a:r>
            <a:r>
              <a:rPr lang="en-US" strike="sngStrike" dirty="0" err="1" smtClean="0">
                <a:solidFill>
                  <a:srgbClr val="FF0000"/>
                </a:solidFill>
              </a:rPr>
              <a:t>with:</a:t>
            </a:r>
            <a:r>
              <a:rPr lang="en-US" dirty="0" err="1" smtClean="0"/>
              <a:t>text</a:t>
            </a:r>
            <a:endParaRPr lang="en-US" dirty="0" smtClean="0"/>
          </a:p>
          <a:p>
            <a:pPr lvl="1"/>
            <a:r>
              <a:rPr lang="en-US" strike="sngStrike" dirty="0" smtClean="0">
                <a:solidFill>
                  <a:srgbClr val="FF0000"/>
                </a:solidFill>
              </a:rPr>
              <a:t>value, code</a:t>
            </a:r>
            <a:r>
              <a:rPr lang="en-US" strike="sngStrike" dirty="0">
                <a:solidFill>
                  <a:srgbClr val="FF0000"/>
                </a:solidFill>
              </a:rPr>
              <a:t>, code system, code system name, code system version</a:t>
            </a:r>
            <a:r>
              <a:rPr lang="en-US" strike="sngStrike" dirty="0" smtClean="0">
                <a:solidFill>
                  <a:srgbClr val="FF0000"/>
                </a:solidFill>
              </a:rPr>
              <a:t>, language, type:</a:t>
            </a:r>
          </a:p>
          <a:p>
            <a:pPr lvl="2"/>
            <a:r>
              <a:rPr lang="en-US" strike="sngStrike" dirty="0" smtClean="0">
                <a:solidFill>
                  <a:srgbClr val="FF0000"/>
                </a:solidFill>
              </a:rPr>
              <a:t>address </a:t>
            </a:r>
            <a:r>
              <a:rPr lang="en-US" b="1" dirty="0" smtClean="0"/>
              <a:t>line</a:t>
            </a:r>
            <a:r>
              <a:rPr lang="en-US" strike="sngStrike" dirty="0" smtClean="0">
                <a:solidFill>
                  <a:srgbClr val="FF0000"/>
                </a:solidFill>
              </a:rPr>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b="1" dirty="0" smtClean="0"/>
              <a:t>country</a:t>
            </a:r>
            <a:r>
              <a:rPr lang="en-US" strike="sngStrike" dirty="0" smtClean="0">
                <a:solidFill>
                  <a:srgbClr val="FF0000"/>
                </a:solidFill>
              </a:rPr>
              <a:t>, county or parish, </a:t>
            </a:r>
            <a:r>
              <a:rPr lang="en-US" strike="sngStrike" dirty="0" err="1" smtClean="0">
                <a:solidFill>
                  <a:srgbClr val="FF0000"/>
                </a:solidFill>
              </a:rPr>
              <a:t>municipality</a:t>
            </a:r>
            <a:r>
              <a:rPr lang="en-US" b="1" dirty="0" err="1" smtClean="0"/>
              <a:t>city</a:t>
            </a:r>
            <a:r>
              <a:rPr lang="en-US" strike="sngStrike" dirty="0" smtClean="0">
                <a:solidFill>
                  <a:srgbClr val="FF0000"/>
                </a:solidFill>
              </a:rPr>
              <a:t>, delimiter, post box, precinct, </a:t>
            </a:r>
            <a:br>
              <a:rPr lang="en-US" strike="sngStrike" dirty="0" smtClean="0">
                <a:solidFill>
                  <a:srgbClr val="FF0000"/>
                </a:solidFill>
              </a:rPr>
            </a:br>
            <a:r>
              <a:rPr lang="en-US" b="1" dirty="0" smtClean="0"/>
              <a:t>state</a:t>
            </a:r>
            <a:r>
              <a:rPr lang="en-US" strike="sngStrike" dirty="0" smtClean="0">
                <a:solidFill>
                  <a:srgbClr val="FF0000"/>
                </a:solidFill>
              </a:rPr>
              <a:t> or province, postal </a:t>
            </a:r>
            <a:r>
              <a:rPr lang="en-US" strike="sngStrike" dirty="0" err="1" smtClean="0">
                <a:solidFill>
                  <a:srgbClr val="FF0000"/>
                </a:solidFill>
              </a:rPr>
              <a:t>code</a:t>
            </a:r>
            <a:r>
              <a:rPr lang="en-US" b="1" dirty="0" err="1" smtClean="0"/>
              <a:t>zip</a:t>
            </a:r>
            <a:r>
              <a:rPr lang="en-US" strike="sngStrike" dirty="0" smtClean="0">
                <a:solidFill>
                  <a:srgbClr val="FF0000"/>
                </a:solidFill>
              </a:rPr>
              <a:t>, delivery point identifier</a:t>
            </a:r>
          </a:p>
        </p:txBody>
      </p:sp>
    </p:spTree>
    <p:extLst>
      <p:ext uri="{BB962C8B-B14F-4D97-AF65-F5344CB8AC3E}">
        <p14:creationId xmlns:p14="http://schemas.microsoft.com/office/powerpoint/2010/main" xmlns="" val="11350617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Won’t extensions break interoperability?</a:t>
            </a:r>
            <a:endParaRPr lang="en-CA" dirty="0"/>
          </a:p>
        </p:txBody>
      </p:sp>
      <p:sp>
        <p:nvSpPr>
          <p:cNvPr id="3" name="Content Placeholder 2"/>
          <p:cNvSpPr>
            <a:spLocks noGrp="1"/>
          </p:cNvSpPr>
          <p:nvPr>
            <p:ph idx="1"/>
          </p:nvPr>
        </p:nvSpPr>
        <p:spPr/>
        <p:txBody>
          <a:bodyPr/>
          <a:lstStyle/>
          <a:p>
            <a:r>
              <a:rPr lang="en-US" dirty="0" smtClean="0"/>
              <a:t>The 80% + narrative helps provide “base” interoperability</a:t>
            </a:r>
          </a:p>
          <a:p>
            <a:endParaRPr lang="en-US" dirty="0" smtClean="0"/>
          </a:p>
          <a:p>
            <a:r>
              <a:rPr lang="en-US" dirty="0" smtClean="0"/>
              <a:t>For “robust” interoperability</a:t>
            </a:r>
          </a:p>
          <a:p>
            <a:pPr lvl="1"/>
            <a:r>
              <a:rPr lang="en-US" dirty="0" smtClean="0"/>
              <a:t>Profile – constrains structure</a:t>
            </a:r>
          </a:p>
          <a:p>
            <a:pPr lvl="1"/>
            <a:r>
              <a:rPr lang="en-US" dirty="0" smtClean="0"/>
              <a:t>Conformance – constrains behavior</a:t>
            </a:r>
          </a:p>
          <a:p>
            <a:pPr lvl="2"/>
            <a:r>
              <a:rPr lang="en-US" dirty="0" smtClean="0"/>
              <a:t>Needed to claim “I’m FHIR conformant”</a:t>
            </a:r>
          </a:p>
        </p:txBody>
      </p:sp>
      <p:sp>
        <p:nvSpPr>
          <p:cNvPr id="4" name="Slide Number Placeholder 3"/>
          <p:cNvSpPr>
            <a:spLocks noGrp="1"/>
          </p:cNvSpPr>
          <p:nvPr>
            <p:ph type="sldNum" sz="quarter" idx="4"/>
          </p:nvPr>
        </p:nvSpPr>
        <p:spPr/>
        <p:txBody>
          <a:bodyPr/>
          <a:lstStyle/>
          <a:p>
            <a:fld id="{5CC3E5C4-3E2B-40F1-9F2B-C46CEB0C88DF}" type="slidenum">
              <a:rPr lang="en-CA" smtClean="0"/>
              <a:pPr/>
              <a:t>26</a:t>
            </a:fld>
            <a:endParaRPr lang="en-CA" dirty="0"/>
          </a:p>
        </p:txBody>
      </p:sp>
    </p:spTree>
    <p:extLst>
      <p:ext uri="{BB962C8B-B14F-4D97-AF65-F5344CB8AC3E}">
        <p14:creationId xmlns:p14="http://schemas.microsoft.com/office/powerpoint/2010/main" xmlns="" val="10923948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technologies</a:t>
            </a:r>
            <a:endParaRPr lang="en-CA" dirty="0"/>
          </a:p>
        </p:txBody>
      </p:sp>
      <p:sp>
        <p:nvSpPr>
          <p:cNvPr id="3" name="Content Placeholder 2"/>
          <p:cNvSpPr>
            <a:spLocks noGrp="1"/>
          </p:cNvSpPr>
          <p:nvPr>
            <p:ph idx="1"/>
          </p:nvPr>
        </p:nvSpPr>
        <p:spPr/>
        <p:txBody>
          <a:bodyPr/>
          <a:lstStyle/>
          <a:p>
            <a:r>
              <a:rPr lang="en-CA" dirty="0" smtClean="0"/>
              <a:t>Instances shared using XML &amp; JSON</a:t>
            </a:r>
          </a:p>
          <a:p>
            <a:r>
              <a:rPr lang="en-CA" dirty="0" smtClean="0"/>
              <a:t>Web calls work the same way they do for Google &amp; Twitter</a:t>
            </a:r>
          </a:p>
          <a:p>
            <a:r>
              <a:rPr lang="en-CA" dirty="0" smtClean="0"/>
              <a:t>Rely on HTTPS, </a:t>
            </a:r>
            <a:r>
              <a:rPr lang="en-CA" dirty="0" err="1" smtClean="0"/>
              <a:t>Oauth</a:t>
            </a:r>
            <a:r>
              <a:rPr lang="en-CA" dirty="0" smtClean="0"/>
              <a:t>, etc. for security functions</a:t>
            </a:r>
          </a:p>
          <a:p>
            <a:r>
              <a:rPr lang="en-US" dirty="0" smtClean="0"/>
              <a:t>Benefits</a:t>
            </a:r>
          </a:p>
          <a:p>
            <a:pPr lvl="1"/>
            <a:r>
              <a:rPr lang="en-US" dirty="0" smtClean="0"/>
              <a:t>Cross-Industry standards</a:t>
            </a:r>
          </a:p>
          <a:p>
            <a:pPr lvl="1"/>
            <a:r>
              <a:rPr lang="en-US" dirty="0" smtClean="0"/>
              <a:t>Well supported by tools</a:t>
            </a:r>
          </a:p>
          <a:p>
            <a:pPr lvl="1"/>
            <a:r>
              <a:rPr lang="en-US" dirty="0" smtClean="0"/>
              <a:t>Understood by developers</a:t>
            </a:r>
          </a:p>
        </p:txBody>
      </p:sp>
      <p:sp>
        <p:nvSpPr>
          <p:cNvPr id="4" name="Slide Number Placeholder 3"/>
          <p:cNvSpPr>
            <a:spLocks noGrp="1"/>
          </p:cNvSpPr>
          <p:nvPr>
            <p:ph type="sldNum" sz="quarter" idx="4"/>
          </p:nvPr>
        </p:nvSpPr>
        <p:spPr/>
        <p:txBody>
          <a:bodyPr/>
          <a:lstStyle/>
          <a:p>
            <a:fld id="{5CC3E5C4-3E2B-40F1-9F2B-C46CEB0C88DF}" type="slidenum">
              <a:rPr lang="en-CA" smtClean="0"/>
              <a:pPr/>
              <a:t>27</a:t>
            </a:fld>
            <a:endParaRPr lang="en-CA" dirty="0"/>
          </a:p>
        </p:txBody>
      </p:sp>
      <p:sp>
        <p:nvSpPr>
          <p:cNvPr id="5" name="Rectangle 4"/>
          <p:cNvSpPr/>
          <p:nvPr/>
        </p:nvSpPr>
        <p:spPr>
          <a:xfrm rot="1342982">
            <a:off x="195075" y="2958290"/>
            <a:ext cx="8640960" cy="2646878"/>
          </a:xfrm>
          <a:prstGeom prst="rect">
            <a:avLst/>
          </a:prstGeom>
          <a:noFill/>
        </p:spPr>
        <p:txBody>
          <a:bodyPr wrap="square" lIns="91440" tIns="45720" rIns="91440" bIns="45720">
            <a:spAutoFit/>
          </a:bodyPr>
          <a:lstStyle/>
          <a:p>
            <a:pPr algn="ctr"/>
            <a:r>
              <a:rPr lang="en-US" sz="16600" b="1" cap="none" spc="0" dirty="0" smtClean="0">
                <a:ln w="12700">
                  <a:noFill/>
                  <a:prstDash val="solid"/>
                </a:ln>
                <a:solidFill>
                  <a:schemeClr val="accent1">
                    <a:alpha val="5000"/>
                  </a:schemeClr>
                </a:solidFill>
                <a:effectLst>
                  <a:outerShdw blurRad="41275" dist="20320" dir="1800000" algn="tl" rotWithShape="0">
                    <a:srgbClr val="000000">
                      <a:alpha val="40000"/>
                    </a:srgbClr>
                  </a:outerShdw>
                </a:effectLst>
              </a:rPr>
              <a:t>http://...</a:t>
            </a:r>
            <a:endParaRPr lang="en-US" sz="16600" b="1" cap="none" spc="0" dirty="0">
              <a:ln w="12700">
                <a:noFill/>
                <a:prstDash val="solid"/>
              </a:ln>
              <a:solidFill>
                <a:schemeClr val="accent1">
                  <a:alpha val="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xmlns="" val="2488292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 Readable</a:t>
            </a:r>
            <a:endParaRPr lang="en-CA" dirty="0"/>
          </a:p>
        </p:txBody>
      </p:sp>
      <p:sp>
        <p:nvSpPr>
          <p:cNvPr id="3" name="Content Placeholder 2"/>
          <p:cNvSpPr>
            <a:spLocks noGrp="1"/>
          </p:cNvSpPr>
          <p:nvPr>
            <p:ph idx="1"/>
          </p:nvPr>
        </p:nvSpPr>
        <p:spPr/>
        <p:txBody>
          <a:bodyPr/>
          <a:lstStyle/>
          <a:p>
            <a:r>
              <a:rPr lang="en-US" dirty="0" smtClean="0"/>
              <a:t>Clinical Documents has both narrative and data</a:t>
            </a:r>
          </a:p>
          <a:p>
            <a:r>
              <a:rPr lang="en-US" dirty="0" smtClean="0"/>
              <a:t>The data / narrative dynamic exists throughout the process </a:t>
            </a:r>
          </a:p>
          <a:p>
            <a:pPr lvl="0"/>
            <a:r>
              <a:rPr lang="en-US" dirty="0" smtClean="0"/>
              <a:t>In FHIR, </a:t>
            </a:r>
            <a:r>
              <a:rPr lang="en-US" b="1" dirty="0" smtClean="0"/>
              <a:t>every</a:t>
            </a:r>
            <a:r>
              <a:rPr lang="en-US" b="0" baseline="0" dirty="0" smtClean="0"/>
              <a:t> resource </a:t>
            </a:r>
            <a:r>
              <a:rPr lang="en-US" dirty="0" smtClean="0"/>
              <a:t>can (should)</a:t>
            </a:r>
            <a:r>
              <a:rPr lang="en-US" b="0" baseline="0" dirty="0" smtClean="0"/>
              <a:t> </a:t>
            </a:r>
            <a:br>
              <a:rPr lang="en-US" b="0" baseline="0" dirty="0" smtClean="0"/>
            </a:br>
            <a:r>
              <a:rPr lang="en-US" b="0" baseline="0" dirty="0" smtClean="0"/>
              <a:t>have a human-readable expression</a:t>
            </a:r>
          </a:p>
          <a:p>
            <a:pPr lvl="1"/>
            <a:r>
              <a:rPr lang="en-US" dirty="0" smtClean="0"/>
              <a:t>Can be direct rendering or human entered</a:t>
            </a:r>
          </a:p>
        </p:txBody>
      </p:sp>
      <p:sp>
        <p:nvSpPr>
          <p:cNvPr id="4" name="Slide Number Placeholder 3"/>
          <p:cNvSpPr>
            <a:spLocks noGrp="1"/>
          </p:cNvSpPr>
          <p:nvPr>
            <p:ph type="sldNum" sz="quarter" idx="4"/>
          </p:nvPr>
        </p:nvSpPr>
        <p:spPr/>
        <p:txBody>
          <a:bodyPr/>
          <a:lstStyle/>
          <a:p>
            <a:fld id="{5CC3E5C4-3E2B-40F1-9F2B-C46CEB0C88DF}" type="slidenum">
              <a:rPr lang="en-CA" smtClean="0"/>
              <a:pPr/>
              <a:t>28</a:t>
            </a:fld>
            <a:endParaRPr lang="en-CA" dirty="0"/>
          </a:p>
        </p:txBody>
      </p:sp>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643470" y="3501008"/>
            <a:ext cx="1187533" cy="1781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69803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Freely available</a:t>
            </a:r>
            <a:endParaRPr lang="en-CA" dirty="0"/>
          </a:p>
        </p:txBody>
      </p:sp>
      <p:sp>
        <p:nvSpPr>
          <p:cNvPr id="3" name="Content Placeholder 2"/>
          <p:cNvSpPr>
            <a:spLocks noGrp="1"/>
          </p:cNvSpPr>
          <p:nvPr>
            <p:ph idx="1"/>
          </p:nvPr>
        </p:nvSpPr>
        <p:spPr/>
        <p:txBody>
          <a:bodyPr/>
          <a:lstStyle/>
          <a:p>
            <a:r>
              <a:rPr lang="en-US" dirty="0" smtClean="0"/>
              <a:t>Unencumbered – free for use, no membership required</a:t>
            </a:r>
          </a:p>
          <a:p>
            <a:r>
              <a:rPr lang="en-US" dirty="0" smtClean="0">
                <a:hlinkClick r:id="rId3"/>
              </a:rPr>
              <a:t>http://hl7.org/fhir</a:t>
            </a:r>
            <a:r>
              <a:rPr lang="en-US" dirty="0" smtClean="0"/>
              <a:t> + other versions</a:t>
            </a:r>
          </a:p>
          <a:p>
            <a:r>
              <a:rPr lang="en-US" dirty="0" smtClean="0"/>
              <a:t>Licensed under CC0: True public domain</a:t>
            </a:r>
            <a:endParaRPr lang="en-US" dirty="0"/>
          </a:p>
          <a:p>
            <a:r>
              <a:rPr lang="en-US" dirty="0" smtClean="0"/>
              <a:t>Any use is allowed</a:t>
            </a:r>
          </a:p>
          <a:p>
            <a:r>
              <a:rPr lang="en-US" dirty="0" smtClean="0"/>
              <a:t>HL7 enforces the trademark protection</a:t>
            </a:r>
          </a:p>
        </p:txBody>
      </p:sp>
      <p:sp>
        <p:nvSpPr>
          <p:cNvPr id="4" name="Slide Number Placeholder 3"/>
          <p:cNvSpPr>
            <a:spLocks noGrp="1"/>
          </p:cNvSpPr>
          <p:nvPr>
            <p:ph type="sldNum" sz="quarter" idx="4"/>
          </p:nvPr>
        </p:nvSpPr>
        <p:spPr/>
        <p:txBody>
          <a:bodyPr/>
          <a:lstStyle/>
          <a:p>
            <a:fld id="{5CC3E5C4-3E2B-40F1-9F2B-C46CEB0C88DF}" type="slidenum">
              <a:rPr lang="en-CA" smtClean="0"/>
              <a:pPr/>
              <a:t>29</a:t>
            </a:fld>
            <a:endParaRPr lang="en-CA" dirty="0"/>
          </a:p>
        </p:txBody>
      </p:sp>
      <p:pic>
        <p:nvPicPr>
          <p:cNvPr id="3074" name="Picture 2" descr="C:\Users\office\AppData\Local\Microsoft\Windows\Temporary Internet Files\Content.IE5\2B0EXTZ8\MC900104752[1].wmf"/>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732240" y="1753741"/>
            <a:ext cx="1747838" cy="18192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2739863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t>Who am I?</a:t>
            </a:r>
            <a:endParaRPr lang="en-US" noProof="0" dirty="0"/>
          </a:p>
        </p:txBody>
      </p:sp>
      <p:sp>
        <p:nvSpPr>
          <p:cNvPr id="3" name="Content Placeholder 2"/>
          <p:cNvSpPr>
            <a:spLocks noGrp="1"/>
          </p:cNvSpPr>
          <p:nvPr>
            <p:ph idx="1"/>
          </p:nvPr>
        </p:nvSpPr>
        <p:spPr/>
        <p:txBody>
          <a:bodyPr/>
          <a:lstStyle/>
          <a:p>
            <a:r>
              <a:rPr lang="en-US" b="1" noProof="0" dirty="0" smtClean="0"/>
              <a:t>Name:</a:t>
            </a:r>
            <a:r>
              <a:rPr lang="en-US" noProof="0" dirty="0" smtClean="0"/>
              <a:t> Lloyd McKenzie</a:t>
            </a:r>
          </a:p>
          <a:p>
            <a:r>
              <a:rPr lang="en-US" b="1" noProof="0" dirty="0" smtClean="0"/>
              <a:t>Company:</a:t>
            </a:r>
            <a:r>
              <a:rPr lang="en-US" noProof="0" dirty="0" smtClean="0"/>
              <a:t> Gevity</a:t>
            </a:r>
          </a:p>
          <a:p>
            <a:r>
              <a:rPr lang="en-US" b="1" noProof="0" dirty="0" smtClean="0"/>
              <a:t>Background:</a:t>
            </a:r>
          </a:p>
          <a:p>
            <a:pPr lvl="1"/>
            <a:r>
              <a:rPr lang="en-US" noProof="0" dirty="0" smtClean="0"/>
              <a:t>One of FHIR’s 3 principle editors</a:t>
            </a:r>
          </a:p>
          <a:p>
            <a:pPr lvl="1"/>
            <a:r>
              <a:rPr lang="en-US" noProof="0" dirty="0" smtClean="0"/>
              <a:t>Co-chair FHIR Management Group, Modeling &amp; Methodology, FHIR Infrastructure</a:t>
            </a:r>
          </a:p>
          <a:p>
            <a:pPr lvl="1"/>
            <a:r>
              <a:rPr lang="en-US" noProof="0" dirty="0" smtClean="0"/>
              <a:t>Former Chair HL7 Canada Architecture &amp; Infrastructure</a:t>
            </a:r>
          </a:p>
          <a:p>
            <a:pPr lvl="1"/>
            <a:r>
              <a:rPr lang="en-US" noProof="0" dirty="0" smtClean="0"/>
              <a:t>Heavily involved in HL7 and </a:t>
            </a:r>
            <a:r>
              <a:rPr lang="en-US" noProof="0" smtClean="0"/>
              <a:t>healthcare </a:t>
            </a:r>
            <a:r>
              <a:rPr lang="en-US" noProof="0" smtClean="0"/>
              <a:t/>
            </a:r>
            <a:br>
              <a:rPr lang="en-US" noProof="0" smtClean="0"/>
            </a:br>
            <a:r>
              <a:rPr lang="en-US" noProof="0" smtClean="0"/>
              <a:t>exchange </a:t>
            </a:r>
            <a:r>
              <a:rPr lang="en-US" noProof="0" dirty="0" smtClean="0"/>
              <a:t>for last 15 years (v2, v3, CDA, etc.)</a:t>
            </a:r>
          </a:p>
        </p:txBody>
      </p:sp>
      <p:sp>
        <p:nvSpPr>
          <p:cNvPr id="4" name="Slide Number Placeholder 3"/>
          <p:cNvSpPr>
            <a:spLocks noGrp="1"/>
          </p:cNvSpPr>
          <p:nvPr>
            <p:ph type="sldNum" sz="quarter" idx="4"/>
          </p:nvPr>
        </p:nvSpPr>
        <p:spPr/>
        <p:txBody>
          <a:bodyPr/>
          <a:lstStyle/>
          <a:p>
            <a:fld id="{5CC3E5C4-3E2B-40F1-9F2B-C46CEB0C88DF}" type="slidenum">
              <a:rPr lang="en-CA" smtClean="0"/>
              <a:pPr/>
              <a:t>3</a:t>
            </a:fld>
            <a:endParaRPr lang="en-CA" dirty="0"/>
          </a:p>
        </p:txBody>
      </p:sp>
      <p:pic>
        <p:nvPicPr>
          <p:cNvPr id="8194" name="Picture 2" descr="C:\Users\office\Pictures\2012-07-30\ShadowrunHeadshot.png"/>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l="10710" t="6800" r="-73153"/>
          <a:stretch/>
        </p:blipFill>
        <p:spPr bwMode="auto">
          <a:xfrm>
            <a:off x="6876256" y="1772816"/>
            <a:ext cx="2609911" cy="195541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0786774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Paradigms</a:t>
            </a:r>
            <a:endParaRPr lang="en-CA" dirty="0"/>
          </a:p>
        </p:txBody>
      </p:sp>
      <p:sp>
        <p:nvSpPr>
          <p:cNvPr id="3" name="Content Placeholder 2"/>
          <p:cNvSpPr>
            <a:spLocks noGrp="1"/>
          </p:cNvSpPr>
          <p:nvPr>
            <p:ph idx="1"/>
          </p:nvPr>
        </p:nvSpPr>
        <p:spPr/>
        <p:txBody>
          <a:bodyPr/>
          <a:lstStyle/>
          <a:p>
            <a:r>
              <a:rPr lang="en-US" dirty="0" smtClean="0"/>
              <a:t>FHIR supports 4 interoperability paradigms</a:t>
            </a:r>
          </a:p>
          <a:p>
            <a:pPr lvl="1"/>
            <a:r>
              <a:rPr lang="en-US" dirty="0" smtClean="0"/>
              <a:t>REST – Lightweight, leverages web stack</a:t>
            </a:r>
          </a:p>
          <a:p>
            <a:pPr lvl="1"/>
            <a:r>
              <a:rPr lang="en-US" dirty="0" smtClean="0"/>
              <a:t>Documents – Long-term persistence</a:t>
            </a:r>
          </a:p>
          <a:p>
            <a:pPr lvl="1"/>
            <a:r>
              <a:rPr lang="en-US" dirty="0" smtClean="0"/>
              <a:t>Messages – Request/response paradigm</a:t>
            </a:r>
          </a:p>
          <a:p>
            <a:pPr lvl="1"/>
            <a:r>
              <a:rPr lang="en-US" dirty="0" smtClean="0"/>
              <a:t>Services – other SOA-based interfaces</a:t>
            </a:r>
          </a:p>
          <a:p>
            <a:r>
              <a:rPr lang="en-US" dirty="0" smtClean="0"/>
              <a:t>Regardless of approach, content stays the same</a:t>
            </a:r>
          </a:p>
          <a:p>
            <a:pPr lvl="1"/>
            <a:r>
              <a:rPr lang="en-US" dirty="0" smtClean="0"/>
              <a:t>Can leverage same models, same </a:t>
            </a:r>
            <a:r>
              <a:rPr lang="en-US" smtClean="0"/>
              <a:t>profiles everywhere</a:t>
            </a:r>
            <a:endParaRPr lang="en-US"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30</a:t>
            </a:fld>
            <a:endParaRPr lang="en-CA" dirty="0"/>
          </a:p>
        </p:txBody>
      </p:sp>
    </p:spTree>
    <p:extLst>
      <p:ext uri="{BB962C8B-B14F-4D97-AF65-F5344CB8AC3E}">
        <p14:creationId xmlns:p14="http://schemas.microsoft.com/office/powerpoint/2010/main" xmlns="" val="10540925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Architectures</a:t>
            </a:r>
            <a:endParaRPr lang="en-CA" dirty="0"/>
          </a:p>
        </p:txBody>
      </p:sp>
      <p:sp>
        <p:nvSpPr>
          <p:cNvPr id="3" name="Content Placeholder 2"/>
          <p:cNvSpPr>
            <a:spLocks noGrp="1"/>
          </p:cNvSpPr>
          <p:nvPr>
            <p:ph idx="1"/>
          </p:nvPr>
        </p:nvSpPr>
        <p:spPr/>
        <p:txBody>
          <a:bodyPr/>
          <a:lstStyle/>
          <a:p>
            <a:r>
              <a:rPr lang="en-US" dirty="0" smtClean="0"/>
              <a:t>FHIR makes no assumptions about the architectural design of systems</a:t>
            </a:r>
          </a:p>
        </p:txBody>
      </p:sp>
      <p:sp>
        <p:nvSpPr>
          <p:cNvPr id="4" name="Slide Number Placeholder 3"/>
          <p:cNvSpPr>
            <a:spLocks noGrp="1"/>
          </p:cNvSpPr>
          <p:nvPr>
            <p:ph type="sldNum" sz="quarter" idx="4"/>
          </p:nvPr>
        </p:nvSpPr>
        <p:spPr/>
        <p:txBody>
          <a:bodyPr/>
          <a:lstStyle/>
          <a:p>
            <a:fld id="{5CC3E5C4-3E2B-40F1-9F2B-C46CEB0C88DF}" type="slidenum">
              <a:rPr lang="en-CA" smtClean="0"/>
              <a:pPr/>
              <a:t>31</a:t>
            </a:fld>
            <a:endParaRPr lang="en-CA" dirty="0"/>
          </a:p>
        </p:txBody>
      </p:sp>
      <p:pic>
        <p:nvPicPr>
          <p:cNvPr id="1026" name="Picture 2" descr="C:\Users\office\AppData\Local\Microsoft\Windows\Temporary Internet Files\Content.IE5\5O8TIZUQ\MC900433839[1].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115616" y="3356992"/>
            <a:ext cx="2591258" cy="2591258"/>
          </a:xfrm>
          <a:prstGeom prst="rect">
            <a:avLst/>
          </a:prstGeom>
          <a:noFill/>
          <a:extLst>
            <a:ext uri="{909E8E84-426E-40DD-AFC4-6F175D3DCCD1}">
              <a14:hiddenFill xmlns:a14="http://schemas.microsoft.com/office/drawing/2010/main" xmlns="">
                <a:solidFill>
                  <a:srgbClr val="FFFFFF"/>
                </a:solidFill>
              </a14:hiddenFill>
            </a:ext>
          </a:extLst>
        </p:spPr>
      </p:pic>
      <p:pic>
        <p:nvPicPr>
          <p:cNvPr id="1027" name="Picture 3" descr="C:\Users\office\AppData\Local\Microsoft\Windows\Temporary Internet Files\Content.IE5\WA3NX6Q5\MC900432115[1].wmf"/>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508105" y="3356992"/>
            <a:ext cx="1453084" cy="260925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7665929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FHIR &amp; Cost of Integration</a:t>
            </a:r>
          </a:p>
        </p:txBody>
      </p:sp>
      <p:sp>
        <p:nvSpPr>
          <p:cNvPr id="3" name="Content Placeholder 2"/>
          <p:cNvSpPr>
            <a:spLocks noGrp="1"/>
          </p:cNvSpPr>
          <p:nvPr>
            <p:ph idx="1"/>
          </p:nvPr>
        </p:nvSpPr>
        <p:spPr/>
        <p:txBody>
          <a:bodyPr>
            <a:normAutofit/>
          </a:bodyPr>
          <a:lstStyle/>
          <a:p>
            <a:r>
              <a:rPr lang="en-AU" sz="2800" dirty="0" smtClean="0"/>
              <a:t>These factors will drive down the cost of integration and interoperability </a:t>
            </a:r>
          </a:p>
          <a:p>
            <a:pPr lvl="1"/>
            <a:r>
              <a:rPr lang="en-AU" sz="2600" dirty="0" smtClean="0"/>
              <a:t>Easier to Develop</a:t>
            </a:r>
          </a:p>
          <a:p>
            <a:pPr lvl="1"/>
            <a:r>
              <a:rPr lang="en-AU" sz="2600" dirty="0" smtClean="0"/>
              <a:t>Easier to Troubleshoot</a:t>
            </a:r>
          </a:p>
          <a:p>
            <a:pPr lvl="1"/>
            <a:r>
              <a:rPr lang="en-AU" sz="2600" dirty="0" smtClean="0"/>
              <a:t>Easier to Leverage in production</a:t>
            </a:r>
          </a:p>
          <a:p>
            <a:pPr lvl="1"/>
            <a:r>
              <a:rPr lang="en-AU" sz="2600" dirty="0" smtClean="0"/>
              <a:t>More people to do the work (less expensive consultants)</a:t>
            </a:r>
          </a:p>
          <a:p>
            <a:r>
              <a:rPr lang="en-AU" sz="2800" dirty="0" smtClean="0"/>
              <a:t>Competing approaches will have to match the cost, or disappear – effect is already being felt</a:t>
            </a:r>
          </a:p>
        </p:txBody>
      </p:sp>
    </p:spTree>
    <p:extLst>
      <p:ext uri="{BB962C8B-B14F-4D97-AF65-F5344CB8AC3E}">
        <p14:creationId xmlns:p14="http://schemas.microsoft.com/office/powerpoint/2010/main" xmlns="" val="114959285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Future impact of FHIR</a:t>
            </a:r>
            <a:endParaRPr lang="en-AU" dirty="0"/>
          </a:p>
        </p:txBody>
      </p:sp>
      <p:sp>
        <p:nvSpPr>
          <p:cNvPr id="3" name="Content Placeholder 2"/>
          <p:cNvSpPr>
            <a:spLocks noGrp="1"/>
          </p:cNvSpPr>
          <p:nvPr>
            <p:ph idx="1"/>
          </p:nvPr>
        </p:nvSpPr>
        <p:spPr>
          <a:xfrm>
            <a:off x="539552" y="1844824"/>
            <a:ext cx="7772400" cy="4478149"/>
          </a:xfrm>
        </p:spPr>
        <p:txBody>
          <a:bodyPr/>
          <a:lstStyle/>
          <a:p>
            <a:r>
              <a:rPr lang="en-AU" sz="2800" dirty="0" smtClean="0"/>
              <a:t>Impact of FHIR on the market:</a:t>
            </a:r>
          </a:p>
          <a:p>
            <a:pPr lvl="1"/>
            <a:r>
              <a:rPr lang="en-AU" sz="2400" dirty="0" smtClean="0"/>
              <a:t>Drive interoperability prices down</a:t>
            </a:r>
          </a:p>
          <a:p>
            <a:pPr lvl="1"/>
            <a:r>
              <a:rPr lang="en-AU" sz="2400" dirty="0" smtClean="0"/>
              <a:t>Higher Expectations</a:t>
            </a:r>
          </a:p>
          <a:p>
            <a:pPr lvl="1"/>
            <a:r>
              <a:rPr lang="en-AU" sz="2400" dirty="0" smtClean="0"/>
              <a:t>Increased spend on integration (N x 2!)</a:t>
            </a:r>
          </a:p>
          <a:p>
            <a:r>
              <a:rPr lang="en-AU" sz="2800" dirty="0" smtClean="0"/>
              <a:t>Overall Market focus</a:t>
            </a:r>
          </a:p>
          <a:p>
            <a:pPr lvl="1"/>
            <a:r>
              <a:rPr lang="en-AU" sz="2400" dirty="0" smtClean="0"/>
              <a:t>PHR on the web</a:t>
            </a:r>
          </a:p>
          <a:p>
            <a:pPr lvl="1"/>
            <a:r>
              <a:rPr lang="en-AU" sz="2400" dirty="0" smtClean="0"/>
              <a:t>Healthcare repositories (MHD+)</a:t>
            </a:r>
          </a:p>
          <a:p>
            <a:pPr lvl="1"/>
            <a:r>
              <a:rPr lang="en-AU" sz="2400" dirty="0" smtClean="0"/>
              <a:t>Device Data management</a:t>
            </a:r>
          </a:p>
          <a:p>
            <a:r>
              <a:rPr lang="en-AU" sz="2800" dirty="0" smtClean="0"/>
              <a:t>Freeing data can enable new business models and new companies</a:t>
            </a:r>
            <a:endParaRPr lang="en-AU" sz="2800" dirty="0"/>
          </a:p>
          <a:p>
            <a:pPr lvl="1"/>
            <a:endParaRPr lang="en-AU" sz="2400" dirty="0"/>
          </a:p>
        </p:txBody>
      </p:sp>
      <p:sp>
        <p:nvSpPr>
          <p:cNvPr id="4" name="Slide Number Placeholder 3"/>
          <p:cNvSpPr>
            <a:spLocks noGrp="1"/>
          </p:cNvSpPr>
          <p:nvPr>
            <p:ph type="sldNum" sz="quarter" idx="4294967295"/>
          </p:nvPr>
        </p:nvSpPr>
        <p:spPr>
          <a:xfrm>
            <a:off x="179512" y="6304235"/>
            <a:ext cx="720080" cy="221109"/>
          </a:xfrm>
          <a:prstGeom prst="rect">
            <a:avLst/>
          </a:prstGeom>
        </p:spPr>
        <p:txBody>
          <a:bodyPr/>
          <a:lstStyle/>
          <a:p>
            <a:fld id="{5CC3E5C4-3E2B-40F1-9F2B-C46CEB0C88DF}" type="slidenum">
              <a:rPr lang="en-CA" smtClean="0"/>
              <a:pPr/>
              <a:t>33</a:t>
            </a:fld>
            <a:endParaRPr lang="en-CA" dirty="0"/>
          </a:p>
        </p:txBody>
      </p:sp>
    </p:spTree>
    <p:extLst>
      <p:ext uri="{BB962C8B-B14F-4D97-AF65-F5344CB8AC3E}">
        <p14:creationId xmlns:p14="http://schemas.microsoft.com/office/powerpoint/2010/main" xmlns="" val="42894498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FHIR Resources</a:t>
            </a:r>
            <a:endParaRPr lang="en-CA" dirty="0"/>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xmlns="" val="1900151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http://images.fastcompany.com/upload/lego-rack.jpg"/>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a:stretch/>
        </p:blipFill>
        <p:spPr bwMode="auto">
          <a:xfrm>
            <a:off x="395584" y="4508290"/>
            <a:ext cx="1872188" cy="18124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6" name="Picture 2" descr="http://cache.jalopnik.com/assets/images/12/2008/12/medium_title-lego_01.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95560" y="2105880"/>
            <a:ext cx="1872208" cy="18683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22" name="Picture 2" descr="http://images.bit-tech.net/content_images/2010/07/fun-with-lego/lego2.jpg"/>
          <p:cNvPicPr>
            <a:picLocks noChangeAspect="1" noChangeArrowheads="1"/>
          </p:cNvPicPr>
          <p:nvPr/>
        </p:nvPicPr>
        <p:blipFill rotWithShape="1">
          <a:blip r:embed="rId5" cstate="print">
            <a:extLst>
              <a:ext uri="{28A0092B-C50C-407E-A947-70E740481C1C}">
                <a14:useLocalDpi xmlns:a14="http://schemas.microsoft.com/office/drawing/2010/main" xmlns="" val="0"/>
              </a:ext>
            </a:extLst>
          </a:blip>
          <a:srcRect/>
          <a:stretch/>
        </p:blipFill>
        <p:spPr bwMode="auto">
          <a:xfrm>
            <a:off x="6012175" y="2136983"/>
            <a:ext cx="2751013" cy="374028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1268" name="Picture 4" descr="http://t2.gstatic.com/images?q=tbn:ANd9GcQbAvF0UYEu8-e5rAydpYTsKO552hR1jnYyEb8UCh_isD97Ka7S7Jl6AtWzLg"/>
          <p:cNvPicPr>
            <a:picLocks noChangeAspect="1" noChangeArrowheads="1"/>
          </p:cNvPicPr>
          <p:nvPr/>
        </p:nvPicPr>
        <p:blipFill rotWithShape="1">
          <a:blip r:embed="rId6" cstate="print">
            <a:extLst>
              <a:ext uri="{28A0092B-C50C-407E-A947-70E740481C1C}">
                <a14:useLocalDpi xmlns:a14="http://schemas.microsoft.com/office/drawing/2010/main" xmlns="" val="0"/>
              </a:ext>
            </a:extLst>
          </a:blip>
          <a:srcRect/>
          <a:stretch/>
        </p:blipFill>
        <p:spPr bwMode="auto">
          <a:xfrm>
            <a:off x="3419872" y="2564921"/>
            <a:ext cx="1491344" cy="2448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
        <p:nvSpPr>
          <p:cNvPr id="2" name="TextBox 1"/>
          <p:cNvSpPr txBox="1"/>
          <p:nvPr/>
        </p:nvSpPr>
        <p:spPr>
          <a:xfrm>
            <a:off x="2555776" y="3295821"/>
            <a:ext cx="678391" cy="1107996"/>
          </a:xfrm>
          <a:prstGeom prst="rect">
            <a:avLst/>
          </a:prstGeom>
          <a:noFill/>
        </p:spPr>
        <p:txBody>
          <a:bodyPr wrap="none" rtlCol="0">
            <a:spAutoFit/>
          </a:bodyPr>
          <a:lstStyle/>
          <a:p>
            <a:r>
              <a:rPr lang="nl-NL" sz="6600" dirty="0" smtClean="0">
                <a:solidFill>
                  <a:schemeClr val="bg2">
                    <a:lumMod val="50000"/>
                  </a:schemeClr>
                </a:solidFill>
              </a:rPr>
              <a:t>+</a:t>
            </a:r>
            <a:endParaRPr lang="nl-NL" sz="6600" dirty="0">
              <a:solidFill>
                <a:schemeClr val="bg2">
                  <a:lumMod val="50000"/>
                </a:schemeClr>
              </a:solidFill>
            </a:endParaRPr>
          </a:p>
        </p:txBody>
      </p:sp>
      <p:sp>
        <p:nvSpPr>
          <p:cNvPr id="9" name="TextBox 8"/>
          <p:cNvSpPr txBox="1"/>
          <p:nvPr/>
        </p:nvSpPr>
        <p:spPr>
          <a:xfrm>
            <a:off x="5148064" y="3236979"/>
            <a:ext cx="678391" cy="1107996"/>
          </a:xfrm>
          <a:prstGeom prst="rect">
            <a:avLst/>
          </a:prstGeom>
          <a:noFill/>
        </p:spPr>
        <p:txBody>
          <a:bodyPr wrap="none" rtlCol="0">
            <a:spAutoFit/>
          </a:bodyPr>
          <a:lstStyle/>
          <a:p>
            <a:r>
              <a:rPr lang="nl-NL" sz="6600" dirty="0">
                <a:solidFill>
                  <a:schemeClr val="bg2">
                    <a:lumMod val="50000"/>
                  </a:schemeClr>
                </a:solidFill>
              </a:rPr>
              <a:t>=</a:t>
            </a:r>
          </a:p>
        </p:txBody>
      </p:sp>
      <p:sp>
        <p:nvSpPr>
          <p:cNvPr id="3" name="Title 2"/>
          <p:cNvSpPr>
            <a:spLocks noGrp="1"/>
          </p:cNvSpPr>
          <p:nvPr>
            <p:ph type="title"/>
          </p:nvPr>
        </p:nvSpPr>
        <p:spPr>
          <a:xfrm>
            <a:off x="395536" y="332656"/>
            <a:ext cx="6552728" cy="1152128"/>
          </a:xfrm>
        </p:spPr>
        <p:txBody>
          <a:bodyPr/>
          <a:lstStyle/>
          <a:p>
            <a:r>
              <a:rPr lang="nl-NL" dirty="0" smtClean="0"/>
              <a:t>FHIR solutions</a:t>
            </a:r>
            <a:endParaRPr lang="nl-NL" dirty="0"/>
          </a:p>
        </p:txBody>
      </p:sp>
      <p:sp>
        <p:nvSpPr>
          <p:cNvPr id="4" name="TextBox 3"/>
          <p:cNvSpPr txBox="1"/>
          <p:nvPr/>
        </p:nvSpPr>
        <p:spPr>
          <a:xfrm>
            <a:off x="539552" y="1700808"/>
            <a:ext cx="1728220" cy="400110"/>
          </a:xfrm>
          <a:prstGeom prst="rect">
            <a:avLst/>
          </a:prstGeom>
          <a:noFill/>
        </p:spPr>
        <p:txBody>
          <a:bodyPr wrap="square" rtlCol="0">
            <a:spAutoFit/>
          </a:bodyPr>
          <a:lstStyle/>
          <a:p>
            <a:r>
              <a:rPr lang="en-US" sz="2000" b="1" dirty="0" smtClean="0"/>
              <a:t>Resources</a:t>
            </a:r>
            <a:endParaRPr lang="en-CA" sz="2000" b="1" dirty="0"/>
          </a:p>
        </p:txBody>
      </p:sp>
      <p:sp>
        <p:nvSpPr>
          <p:cNvPr id="10" name="TextBox 9"/>
          <p:cNvSpPr txBox="1"/>
          <p:nvPr/>
        </p:nvSpPr>
        <p:spPr>
          <a:xfrm>
            <a:off x="3343173" y="1700808"/>
            <a:ext cx="1588867" cy="400110"/>
          </a:xfrm>
          <a:prstGeom prst="rect">
            <a:avLst/>
          </a:prstGeom>
          <a:noFill/>
        </p:spPr>
        <p:txBody>
          <a:bodyPr wrap="square" rtlCol="0">
            <a:spAutoFit/>
          </a:bodyPr>
          <a:lstStyle/>
          <a:p>
            <a:r>
              <a:rPr lang="en-US" sz="2000" b="1" dirty="0" smtClean="0"/>
              <a:t>Extensions</a:t>
            </a:r>
            <a:endParaRPr lang="en-CA" sz="2000" b="1" dirty="0"/>
          </a:p>
        </p:txBody>
      </p:sp>
      <p:sp>
        <p:nvSpPr>
          <p:cNvPr id="11" name="TextBox 10"/>
          <p:cNvSpPr txBox="1"/>
          <p:nvPr/>
        </p:nvSpPr>
        <p:spPr>
          <a:xfrm>
            <a:off x="6732240" y="1700808"/>
            <a:ext cx="1296144" cy="400110"/>
          </a:xfrm>
          <a:prstGeom prst="rect">
            <a:avLst/>
          </a:prstGeom>
          <a:noFill/>
        </p:spPr>
        <p:txBody>
          <a:bodyPr wrap="square" rtlCol="0">
            <a:spAutoFit/>
          </a:bodyPr>
          <a:lstStyle/>
          <a:p>
            <a:r>
              <a:rPr lang="en-US" sz="2000" b="1" dirty="0" smtClean="0"/>
              <a:t>Solution</a:t>
            </a:r>
            <a:endParaRPr lang="en-CA" sz="2000" b="1" dirty="0"/>
          </a:p>
        </p:txBody>
      </p:sp>
    </p:spTree>
    <p:extLst>
      <p:ext uri="{BB962C8B-B14F-4D97-AF65-F5344CB8AC3E}">
        <p14:creationId xmlns:p14="http://schemas.microsoft.com/office/powerpoint/2010/main" xmlns="" val="215697013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268"/>
                                        </p:tgtEl>
                                        <p:attrNameLst>
                                          <p:attrName>style.visibility</p:attrName>
                                        </p:attrNameLst>
                                      </p:cBhvr>
                                      <p:to>
                                        <p:strVal val="visible"/>
                                      </p:to>
                                    </p:set>
                                    <p:anim calcmode="lin" valueType="num">
                                      <p:cBhvr additive="base">
                                        <p:cTn id="19" dur="500" fill="hold"/>
                                        <p:tgtEl>
                                          <p:spTgt spid="11268"/>
                                        </p:tgtEl>
                                        <p:attrNameLst>
                                          <p:attrName>ppt_x</p:attrName>
                                        </p:attrNameLst>
                                      </p:cBhvr>
                                      <p:tavLst>
                                        <p:tav tm="0">
                                          <p:val>
                                            <p:strVal val="#ppt_x"/>
                                          </p:val>
                                        </p:tav>
                                        <p:tav tm="100000">
                                          <p:val>
                                            <p:strVal val="#ppt_x"/>
                                          </p:val>
                                        </p:tav>
                                      </p:tavLst>
                                    </p:anim>
                                    <p:anim calcmode="lin" valueType="num">
                                      <p:cBhvr additive="base">
                                        <p:cTn id="20" dur="500" fill="hold"/>
                                        <p:tgtEl>
                                          <p:spTgt spid="112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Resources</a:t>
            </a:r>
            <a:endParaRPr lang="en-AU" dirty="0"/>
          </a:p>
        </p:txBody>
      </p:sp>
      <p:sp>
        <p:nvSpPr>
          <p:cNvPr id="3" name="Content Placeholder 2"/>
          <p:cNvSpPr>
            <a:spLocks noGrp="1"/>
          </p:cNvSpPr>
          <p:nvPr>
            <p:ph idx="1"/>
          </p:nvPr>
        </p:nvSpPr>
        <p:spPr/>
        <p:txBody>
          <a:bodyPr/>
          <a:lstStyle/>
          <a:p>
            <a:r>
              <a:rPr lang="en-AU" dirty="0" smtClean="0"/>
              <a:t>“Resources” are:</a:t>
            </a:r>
          </a:p>
          <a:p>
            <a:pPr lvl="1"/>
            <a:r>
              <a:rPr lang="en-AU" dirty="0" smtClean="0"/>
              <a:t>Small logically discrete units of exchange</a:t>
            </a:r>
          </a:p>
          <a:p>
            <a:pPr lvl="1"/>
            <a:r>
              <a:rPr lang="en-AU" dirty="0" smtClean="0"/>
              <a:t>Defined behaviour and meaning</a:t>
            </a:r>
          </a:p>
          <a:p>
            <a:pPr lvl="1"/>
            <a:r>
              <a:rPr lang="en-AU" dirty="0" smtClean="0"/>
              <a:t>Known identity / location</a:t>
            </a:r>
          </a:p>
          <a:p>
            <a:pPr lvl="1"/>
            <a:r>
              <a:rPr lang="en-AU" dirty="0" smtClean="0"/>
              <a:t>Smallest unit of transaction</a:t>
            </a:r>
          </a:p>
          <a:p>
            <a:pPr lvl="1"/>
            <a:r>
              <a:rPr lang="en-AU" dirty="0" smtClean="0"/>
              <a:t>“of interest” to healthcare</a:t>
            </a:r>
          </a:p>
          <a:p>
            <a:pPr lvl="1"/>
            <a:endParaRPr lang="en-AU" dirty="0" smtClean="0"/>
          </a:p>
          <a:p>
            <a:pPr lvl="1"/>
            <a:r>
              <a:rPr lang="en-AU" dirty="0" smtClean="0"/>
              <a:t>V2: Sort of like Segments</a:t>
            </a:r>
          </a:p>
          <a:p>
            <a:pPr lvl="1"/>
            <a:r>
              <a:rPr lang="en-AU" dirty="0" smtClean="0"/>
              <a:t>V3: Sort of like CMETs</a:t>
            </a:r>
          </a:p>
        </p:txBody>
      </p:sp>
      <p:sp>
        <p:nvSpPr>
          <p:cNvPr id="4" name="Slide Number Placeholder 3"/>
          <p:cNvSpPr>
            <a:spLocks noGrp="1"/>
          </p:cNvSpPr>
          <p:nvPr>
            <p:ph type="sldNum" sz="quarter" idx="4"/>
          </p:nvPr>
        </p:nvSpPr>
        <p:spPr/>
        <p:txBody>
          <a:bodyPr/>
          <a:lstStyle/>
          <a:p>
            <a:fld id="{5CC3E5C4-3E2B-40F1-9F2B-C46CEB0C88DF}" type="slidenum">
              <a:rPr lang="en-CA" smtClean="0"/>
              <a:pPr/>
              <a:t>36</a:t>
            </a:fld>
            <a:endParaRPr lang="en-CA"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xmlns="" val="0"/>
              </a:ext>
            </a:extLst>
          </a:blip>
          <a:srcRect l="27071" t="19101" r="26890" b="29814"/>
          <a:stretch/>
        </p:blipFill>
        <p:spPr>
          <a:xfrm>
            <a:off x="6876256" y="265046"/>
            <a:ext cx="2034746" cy="1252151"/>
          </a:xfrm>
          <a:prstGeom prst="rect">
            <a:avLst/>
          </a:prstGeom>
        </p:spPr>
      </p:pic>
      <p:pic>
        <p:nvPicPr>
          <p:cNvPr id="5122" name="Picture 2" descr="C:\Users\office\AppData\Local\Microsoft\Windows\Temporary Internet Files\Content.IE5\5WDXES51\MC900439816[1].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561968" y="3356992"/>
            <a:ext cx="2362324" cy="236232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317999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FHIR Resource URLs</a:t>
            </a:r>
            <a:endParaRPr lang="en-AU" dirty="0"/>
          </a:p>
        </p:txBody>
      </p:sp>
      <p:graphicFrame>
        <p:nvGraphicFramePr>
          <p:cNvPr id="7" name="Content Placeholder 6"/>
          <p:cNvGraphicFramePr>
            <a:graphicFrameLocks noGrp="1"/>
          </p:cNvGraphicFramePr>
          <p:nvPr>
            <p:ph sz="quarter" idx="1"/>
            <p:extLst>
              <p:ext uri="{D42A27DB-BD31-4B8C-83A1-F6EECF244321}">
                <p14:modId xmlns:p14="http://schemas.microsoft.com/office/powerpoint/2010/main" xmlns="" val="4192620140"/>
              </p:ext>
            </p:extLst>
          </p:nvPr>
        </p:nvGraphicFramePr>
        <p:xfrm>
          <a:off x="323527" y="1700809"/>
          <a:ext cx="8352930" cy="4643440"/>
        </p:xfrm>
        <a:graphic>
          <a:graphicData uri="http://schemas.openxmlformats.org/drawingml/2006/table">
            <a:tbl>
              <a:tblPr firstRow="1" bandRow="1">
                <a:tableStyleId>{5C22544A-7EE6-4342-B048-85BDC9FD1C3A}</a:tableStyleId>
              </a:tblPr>
              <a:tblGrid>
                <a:gridCol w="2160241"/>
                <a:gridCol w="1728192"/>
                <a:gridCol w="2592288"/>
                <a:gridCol w="1872209"/>
              </a:tblGrid>
              <a:tr h="643307">
                <a:tc>
                  <a:txBody>
                    <a:bodyPr/>
                    <a:lstStyle/>
                    <a:p>
                      <a:r>
                        <a:rPr kumimoji="0" lang="en-AU" sz="2000" b="1" kern="1200" dirty="0" smtClean="0">
                          <a:solidFill>
                            <a:schemeClr val="bg1"/>
                          </a:solidFill>
                          <a:latin typeface="Franklin Gothic Book" charset="0"/>
                          <a:ea typeface="ＭＳ Ｐゴシック" charset="-128"/>
                          <a:cs typeface="ＭＳ Ｐゴシック" charset="-128"/>
                        </a:rPr>
                        <a:t>Template</a:t>
                      </a:r>
                      <a:endParaRPr kumimoji="0" lang="en-AU" sz="2000" b="1" kern="1200" dirty="0">
                        <a:solidFill>
                          <a:schemeClr val="bg1"/>
                        </a:solidFill>
                        <a:latin typeface="Franklin Gothic Book" charset="0"/>
                        <a:ea typeface="ＭＳ Ｐゴシック" charset="-128"/>
                        <a:cs typeface="ＭＳ Ｐゴシック" charset="-128"/>
                      </a:endParaRPr>
                    </a:p>
                  </a:txBody>
                  <a:tcPr/>
                </a:tc>
                <a:tc>
                  <a:txBody>
                    <a:bodyPr/>
                    <a:lstStyle/>
                    <a:p>
                      <a:r>
                        <a:rPr kumimoji="0" lang="en-AU" sz="2000" b="1" kern="1200" dirty="0" smtClean="0">
                          <a:solidFill>
                            <a:schemeClr val="bg1"/>
                          </a:solidFill>
                          <a:latin typeface="Franklin Gothic Book" charset="0"/>
                          <a:ea typeface="ＭＳ Ｐゴシック" charset="-128"/>
                          <a:cs typeface="ＭＳ Ｐゴシック" charset="-128"/>
                        </a:rPr>
                        <a:t>Description</a:t>
                      </a:r>
                      <a:endParaRPr kumimoji="0" lang="en-AU" sz="2000" b="1" kern="1200" dirty="0">
                        <a:solidFill>
                          <a:schemeClr val="bg1"/>
                        </a:solidFill>
                        <a:latin typeface="Franklin Gothic Book" charset="0"/>
                        <a:ea typeface="ＭＳ Ｐゴシック" charset="-128"/>
                        <a:cs typeface="ＭＳ Ｐゴシック" charset="-128"/>
                      </a:endParaRPr>
                    </a:p>
                  </a:txBody>
                  <a:tcPr/>
                </a:tc>
                <a:tc>
                  <a:txBody>
                    <a:bodyPr/>
                    <a:lstStyle/>
                    <a:p>
                      <a:r>
                        <a:rPr kumimoji="0" lang="en-AU" sz="1600" b="1" kern="1200" dirty="0" smtClean="0">
                          <a:solidFill>
                            <a:schemeClr val="bg1"/>
                          </a:solidFill>
                          <a:latin typeface="Franklin Gothic Book" charset="0"/>
                          <a:ea typeface="ＭＳ Ｐゴシック" charset="-128"/>
                          <a:cs typeface="ＭＳ Ｐゴシック" charset="-128"/>
                        </a:rPr>
                        <a:t>Example</a:t>
                      </a:r>
                      <a:endParaRPr kumimoji="0" lang="en-AU" sz="1600" b="1" kern="1200" dirty="0">
                        <a:solidFill>
                          <a:schemeClr val="bg1"/>
                        </a:solidFill>
                        <a:latin typeface="Franklin Gothic Book" charset="0"/>
                        <a:ea typeface="ＭＳ Ｐゴシック" charset="-128"/>
                        <a:cs typeface="ＭＳ Ｐゴシック" charset="-128"/>
                      </a:endParaRPr>
                    </a:p>
                  </a:txBody>
                  <a:tcPr/>
                </a:tc>
                <a:tc>
                  <a:txBody>
                    <a:bodyPr/>
                    <a:lstStyle/>
                    <a:p>
                      <a:r>
                        <a:rPr kumimoji="0" lang="en-AU" sz="1600" b="1" kern="1200" dirty="0" smtClean="0">
                          <a:solidFill>
                            <a:schemeClr val="bg1"/>
                          </a:solidFill>
                          <a:latin typeface="Franklin Gothic Book" charset="0"/>
                          <a:ea typeface="ＭＳ Ｐゴシック" charset="-128"/>
                          <a:cs typeface="ＭＳ Ｐゴシック" charset="-128"/>
                        </a:rPr>
                        <a:t>Operations</a:t>
                      </a:r>
                      <a:endParaRPr kumimoji="0" lang="en-AU" sz="1600" b="1" kern="1200" dirty="0">
                        <a:solidFill>
                          <a:schemeClr val="bg1"/>
                        </a:solidFill>
                        <a:latin typeface="Franklin Gothic Book" charset="0"/>
                        <a:ea typeface="ＭＳ Ｐゴシック" charset="-128"/>
                        <a:cs typeface="ＭＳ Ｐゴシック" charset="-128"/>
                      </a:endParaRPr>
                    </a:p>
                  </a:txBody>
                  <a:tcPr/>
                </a:tc>
              </a:tr>
              <a:tr h="450034">
                <a:tc>
                  <a:txBody>
                    <a:bodyPr/>
                    <a:lstStyle/>
                    <a:p>
                      <a:r>
                        <a:rPr kumimoji="0" lang="en-AU" sz="2000" b="1" kern="1200" dirty="0" smtClean="0">
                          <a:solidFill>
                            <a:schemeClr val="tx1"/>
                          </a:solidFill>
                          <a:latin typeface="Franklin Gothic Book" charset="0"/>
                          <a:ea typeface="ＭＳ Ｐゴシック" charset="-128"/>
                          <a:cs typeface="ＭＳ Ｐゴシック" charset="-128"/>
                        </a:rPr>
                        <a:t>[base]</a:t>
                      </a:r>
                      <a:endParaRPr kumimoji="0" lang="en-AU" sz="2000" b="1" kern="1200" dirty="0">
                        <a:solidFill>
                          <a:schemeClr val="tx1"/>
                        </a:solidFill>
                        <a:latin typeface="Franklin Gothic Book" charset="0"/>
                        <a:ea typeface="ＭＳ Ｐゴシック" charset="-128"/>
                        <a:cs typeface="ＭＳ Ｐゴシック" charset="-128"/>
                      </a:endParaRPr>
                    </a:p>
                  </a:txBody>
                  <a:tcPr/>
                </a:tc>
                <a:tc>
                  <a:txBody>
                    <a:bodyPr/>
                    <a:lstStyle/>
                    <a:p>
                      <a:r>
                        <a:rPr kumimoji="0" lang="en-AU" sz="2000" b="1" kern="1200" dirty="0" smtClean="0">
                          <a:solidFill>
                            <a:schemeClr val="tx1"/>
                          </a:solidFill>
                          <a:latin typeface="Franklin Gothic Book" charset="0"/>
                          <a:ea typeface="ＭＳ Ｐゴシック" charset="-128"/>
                          <a:cs typeface="ＭＳ Ｐゴシック" charset="-128"/>
                        </a:rPr>
                        <a:t>Server URL</a:t>
                      </a:r>
                    </a:p>
                  </a:txBody>
                  <a:tcPr/>
                </a:tc>
                <a:tc>
                  <a:txBody>
                    <a:bodyPr/>
                    <a:lstStyle/>
                    <a:p>
                      <a:r>
                        <a:rPr kumimoji="0" lang="en-AU" sz="1600" b="1" kern="1200" dirty="0" smtClean="0">
                          <a:solidFill>
                            <a:schemeClr val="tx1"/>
                          </a:solidFill>
                          <a:latin typeface="Franklin Gothic Book" charset="0"/>
                          <a:ea typeface="ＭＳ Ｐゴシック" charset="-128"/>
                          <a:cs typeface="ＭＳ Ｐゴシック" charset="-128"/>
                        </a:rPr>
                        <a:t>http://fhir.com</a:t>
                      </a:r>
                      <a:endParaRPr kumimoji="0" lang="en-AU" sz="1600" b="1" kern="1200" dirty="0">
                        <a:solidFill>
                          <a:schemeClr val="tx1"/>
                        </a:solidFill>
                        <a:latin typeface="Franklin Gothic Book" charset="0"/>
                        <a:ea typeface="ＭＳ Ｐゴシック" charset="-128"/>
                        <a:cs typeface="ＭＳ Ｐゴシック" charset="-128"/>
                      </a:endParaRPr>
                    </a:p>
                  </a:txBody>
                  <a:tcPr/>
                </a:tc>
                <a:tc>
                  <a:txBody>
                    <a:bodyPr/>
                    <a:lstStyle/>
                    <a:p>
                      <a:r>
                        <a:rPr kumimoji="0" lang="en-AU" sz="1600" b="1" kern="1200" dirty="0" smtClean="0">
                          <a:solidFill>
                            <a:schemeClr val="tx1"/>
                          </a:solidFill>
                          <a:latin typeface="Franklin Gothic Book" charset="0"/>
                          <a:ea typeface="ＭＳ Ｐゴシック" charset="-128"/>
                          <a:cs typeface="ＭＳ Ｐゴシック" charset="-128"/>
                        </a:rPr>
                        <a:t>OPTIONS, POST</a:t>
                      </a:r>
                      <a:endParaRPr kumimoji="0" lang="en-AU" sz="1600" b="1" kern="1200" dirty="0">
                        <a:solidFill>
                          <a:schemeClr val="tx1"/>
                        </a:solidFill>
                        <a:latin typeface="Franklin Gothic Book" charset="0"/>
                        <a:ea typeface="ＭＳ Ｐゴシック" charset="-128"/>
                        <a:cs typeface="ＭＳ Ｐゴシック" charset="-128"/>
                      </a:endParaRPr>
                    </a:p>
                  </a:txBody>
                  <a:tcPr/>
                </a:tc>
              </a:tr>
              <a:tr h="706858">
                <a:tc>
                  <a:txBody>
                    <a:bodyPr/>
                    <a:lstStyle/>
                    <a:p>
                      <a:r>
                        <a:rPr kumimoji="0" lang="en-AU" sz="2000" b="1" kern="1200" dirty="0" smtClean="0">
                          <a:solidFill>
                            <a:schemeClr val="tx1"/>
                          </a:solidFill>
                          <a:latin typeface="Franklin Gothic Book" charset="0"/>
                          <a:ea typeface="ＭＳ Ｐゴシック" charset="-128"/>
                          <a:cs typeface="ＭＳ Ｐゴシック" charset="-128"/>
                        </a:rPr>
                        <a:t>[base]/[type]</a:t>
                      </a:r>
                      <a:endParaRPr kumimoji="0" lang="en-AU" sz="2000" b="1" kern="1200" dirty="0">
                        <a:solidFill>
                          <a:schemeClr val="tx1"/>
                        </a:solidFill>
                        <a:latin typeface="Franklin Gothic Book" charset="0"/>
                        <a:ea typeface="ＭＳ Ｐゴシック" charset="-128"/>
                        <a:cs typeface="ＭＳ Ｐゴシック" charset="-128"/>
                      </a:endParaRPr>
                    </a:p>
                  </a:txBody>
                  <a:tcPr/>
                </a:tc>
                <a:tc>
                  <a:txBody>
                    <a:bodyPr/>
                    <a:lstStyle/>
                    <a:p>
                      <a:r>
                        <a:rPr kumimoji="0" lang="en-AU" sz="2000" b="1" kern="1200" baseline="0" dirty="0" smtClean="0">
                          <a:solidFill>
                            <a:schemeClr val="tx1"/>
                          </a:solidFill>
                          <a:latin typeface="Franklin Gothic Book" charset="0"/>
                          <a:ea typeface="ＭＳ Ｐゴシック" charset="-128"/>
                          <a:cs typeface="ＭＳ Ｐゴシック" charset="-128"/>
                        </a:rPr>
                        <a:t>Collection Manager</a:t>
                      </a:r>
                    </a:p>
                  </a:txBody>
                  <a:tcPr/>
                </a:tc>
                <a:tc>
                  <a:txBody>
                    <a:bodyPr/>
                    <a:lstStyle/>
                    <a:p>
                      <a:r>
                        <a:rPr kumimoji="0" lang="en-AU" sz="1600" b="1" kern="1200" dirty="0" smtClean="0">
                          <a:solidFill>
                            <a:schemeClr val="tx1"/>
                          </a:solidFill>
                          <a:latin typeface="Franklin Gothic Book" charset="0"/>
                          <a:ea typeface="ＭＳ Ｐゴシック" charset="-128"/>
                          <a:cs typeface="ＭＳ Ｐゴシック" charset="-128"/>
                        </a:rPr>
                        <a:t>http://fhir.com/Patient</a:t>
                      </a:r>
                      <a:endParaRPr kumimoji="0" lang="en-AU" sz="1600" b="1" kern="1200" dirty="0">
                        <a:solidFill>
                          <a:schemeClr val="tx1"/>
                        </a:solidFill>
                        <a:latin typeface="Franklin Gothic Book" charset="0"/>
                        <a:ea typeface="ＭＳ Ｐゴシック" charset="-128"/>
                        <a:cs typeface="ＭＳ Ｐゴシック" charset="-128"/>
                      </a:endParaRPr>
                    </a:p>
                  </a:txBody>
                  <a:tcPr/>
                </a:tc>
                <a:tc>
                  <a:txBody>
                    <a:bodyPr/>
                    <a:lstStyle/>
                    <a:p>
                      <a:r>
                        <a:rPr kumimoji="0" lang="en-AU" sz="1600" b="1" kern="1200" dirty="0" smtClean="0">
                          <a:solidFill>
                            <a:schemeClr val="tx1"/>
                          </a:solidFill>
                          <a:latin typeface="Franklin Gothic Book" charset="0"/>
                          <a:ea typeface="ＭＳ Ｐゴシック" charset="-128"/>
                          <a:cs typeface="ＭＳ Ｐゴシック" charset="-128"/>
                        </a:rPr>
                        <a:t>GET, POST</a:t>
                      </a:r>
                      <a:endParaRPr kumimoji="0" lang="en-AU" sz="1600" b="1" kern="1200" dirty="0">
                        <a:solidFill>
                          <a:schemeClr val="tx1"/>
                        </a:solidFill>
                        <a:latin typeface="Franklin Gothic Book" charset="0"/>
                        <a:ea typeface="ＭＳ Ｐゴシック" charset="-128"/>
                        <a:cs typeface="ＭＳ Ｐゴシック" charset="-128"/>
                      </a:endParaRPr>
                    </a:p>
                  </a:txBody>
                  <a:tcPr/>
                </a:tc>
              </a:tr>
              <a:tr h="720080">
                <a:tc>
                  <a:txBody>
                    <a:bodyPr/>
                    <a:lstStyle/>
                    <a:p>
                      <a:r>
                        <a:rPr kumimoji="0" lang="en-AU" sz="2000" b="1" kern="1200" dirty="0" smtClean="0">
                          <a:solidFill>
                            <a:schemeClr val="tx1"/>
                          </a:solidFill>
                          <a:latin typeface="Franklin Gothic Book" charset="0"/>
                          <a:ea typeface="ＭＳ Ｐゴシック" charset="-128"/>
                          <a:cs typeface="ＭＳ Ｐゴシック" charset="-128"/>
                        </a:rPr>
                        <a:t>[base]/[type]/[id]</a:t>
                      </a:r>
                      <a:endParaRPr kumimoji="0" lang="en-AU" sz="2000" b="1" kern="1200" dirty="0">
                        <a:solidFill>
                          <a:schemeClr val="tx1"/>
                        </a:solidFill>
                        <a:latin typeface="Franklin Gothic Book" charset="0"/>
                        <a:ea typeface="ＭＳ Ｐゴシック" charset="-128"/>
                        <a:cs typeface="ＭＳ Ｐゴシック" charset="-128"/>
                      </a:endParaRPr>
                    </a:p>
                  </a:txBody>
                  <a:tcPr/>
                </a:tc>
                <a:tc>
                  <a:txBody>
                    <a:bodyPr/>
                    <a:lstStyle/>
                    <a:p>
                      <a:r>
                        <a:rPr kumimoji="0" lang="en-AU" sz="2000" b="1" kern="1200" dirty="0" smtClean="0">
                          <a:solidFill>
                            <a:schemeClr val="tx1"/>
                          </a:solidFill>
                          <a:latin typeface="Franklin Gothic Book" charset="0"/>
                          <a:ea typeface="ＭＳ Ｐゴシック" charset="-128"/>
                          <a:cs typeface="ＭＳ Ｐゴシック" charset="-128"/>
                        </a:rPr>
                        <a:t>URL for a resource</a:t>
                      </a:r>
                      <a:endParaRPr kumimoji="0" lang="en-AU" sz="2000" b="1" kern="1200" dirty="0">
                        <a:solidFill>
                          <a:schemeClr val="tx1"/>
                        </a:solidFill>
                        <a:latin typeface="Franklin Gothic Book" charset="0"/>
                        <a:ea typeface="ＭＳ Ｐゴシック" charset="-128"/>
                        <a:cs typeface="ＭＳ Ｐゴシック"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smtClean="0">
                          <a:solidFill>
                            <a:schemeClr val="tx1"/>
                          </a:solidFill>
                          <a:latin typeface="Franklin Gothic Book" charset="0"/>
                          <a:ea typeface="ＭＳ Ｐゴシック" charset="-128"/>
                          <a:cs typeface="ＭＳ Ｐゴシック" charset="-128"/>
                        </a:rPr>
                        <a:t>http://fhir.com/Patient</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smtClean="0">
                          <a:solidFill>
                            <a:schemeClr val="tx1"/>
                          </a:solidFill>
                          <a:latin typeface="Franklin Gothic Book" charset="0"/>
                          <a:ea typeface="ＭＳ Ｐゴシック" charset="-128"/>
                          <a:cs typeface="ＭＳ Ｐゴシック" charset="-128"/>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smtClean="0">
                          <a:solidFill>
                            <a:schemeClr val="tx1"/>
                          </a:solidFill>
                          <a:latin typeface="Franklin Gothic Book" charset="0"/>
                          <a:ea typeface="ＭＳ Ｐゴシック" charset="-128"/>
                          <a:cs typeface="ＭＳ Ｐゴシック" charset="-128"/>
                        </a:rPr>
                        <a:t>GET, PUT, DELETE</a:t>
                      </a:r>
                    </a:p>
                  </a:txBody>
                  <a:tcPr/>
                </a:tc>
              </a:tr>
              <a:tr h="720080">
                <a:tc>
                  <a:txBody>
                    <a:bodyPr/>
                    <a:lstStyle/>
                    <a:p>
                      <a:r>
                        <a:rPr kumimoji="0" lang="en-AU" sz="2000" b="1" kern="1200" dirty="0" smtClean="0">
                          <a:solidFill>
                            <a:schemeClr val="tx1"/>
                          </a:solidFill>
                          <a:latin typeface="Franklin Gothic Book" charset="0"/>
                          <a:ea typeface="ＭＳ Ｐゴシック" charset="-128"/>
                          <a:cs typeface="ＭＳ Ｐゴシック" charset="-128"/>
                        </a:rPr>
                        <a:t>[base]/[type]/[id]/$[name]</a:t>
                      </a:r>
                      <a:endParaRPr kumimoji="0" lang="en-AU" sz="2000" b="1" kern="1200" dirty="0">
                        <a:solidFill>
                          <a:schemeClr val="tx1"/>
                        </a:solidFill>
                        <a:latin typeface="Franklin Gothic Book" charset="0"/>
                        <a:ea typeface="ＭＳ Ｐゴシック" charset="-128"/>
                        <a:cs typeface="ＭＳ Ｐゴシック" charset="-128"/>
                      </a:endParaRPr>
                    </a:p>
                  </a:txBody>
                  <a:tcPr/>
                </a:tc>
                <a:tc>
                  <a:txBody>
                    <a:bodyPr/>
                    <a:lstStyle/>
                    <a:p>
                      <a:r>
                        <a:rPr kumimoji="0" lang="en-AU" sz="2000" b="1" kern="1200" dirty="0" smtClean="0">
                          <a:solidFill>
                            <a:schemeClr val="tx1"/>
                          </a:solidFill>
                          <a:latin typeface="Franklin Gothic Book" charset="0"/>
                          <a:ea typeface="ＭＳ Ｐゴシック" charset="-128"/>
                          <a:cs typeface="ＭＳ Ｐゴシック" charset="-128"/>
                        </a:rPr>
                        <a:t>Operation (server action)</a:t>
                      </a:r>
                      <a:endParaRPr kumimoji="0" lang="en-AU" sz="2000" b="1" kern="1200" dirty="0">
                        <a:solidFill>
                          <a:schemeClr val="tx1"/>
                        </a:solidFill>
                        <a:latin typeface="Franklin Gothic Book" charset="0"/>
                        <a:ea typeface="ＭＳ Ｐゴシック" charset="-128"/>
                        <a:cs typeface="ＭＳ Ｐゴシック"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smtClean="0">
                          <a:solidFill>
                            <a:schemeClr val="tx1"/>
                          </a:solidFill>
                          <a:latin typeface="Franklin Gothic Book" charset="0"/>
                          <a:ea typeface="ＭＳ Ｐゴシック" charset="-128"/>
                          <a:cs typeface="ＭＳ Ｐゴシック" charset="-128"/>
                        </a:rPr>
                        <a:t>http://fhir.com/Patient</a:t>
                      </a:r>
                      <a:br>
                        <a:rPr kumimoji="0" lang="en-AU" sz="1600" b="1" kern="1200" dirty="0" smtClean="0">
                          <a:solidFill>
                            <a:schemeClr val="tx1"/>
                          </a:solidFill>
                          <a:latin typeface="Franklin Gothic Book" charset="0"/>
                          <a:ea typeface="ＭＳ Ｐゴシック" charset="-128"/>
                          <a:cs typeface="ＭＳ Ｐゴシック" charset="-128"/>
                        </a:rPr>
                      </a:br>
                      <a:r>
                        <a:rPr kumimoji="0" lang="en-AU" sz="1600" b="1" kern="1200" dirty="0" smtClean="0">
                          <a:solidFill>
                            <a:schemeClr val="tx1"/>
                          </a:solidFill>
                          <a:latin typeface="Franklin Gothic Book" charset="0"/>
                          <a:ea typeface="ＭＳ Ｐゴシック" charset="-128"/>
                          <a:cs typeface="ＭＳ Ｐゴシック" charset="-128"/>
                        </a:rPr>
                        <a:t>/23/$everything</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smtClean="0">
                          <a:solidFill>
                            <a:schemeClr val="tx1"/>
                          </a:solidFill>
                          <a:latin typeface="Franklin Gothic Book" charset="0"/>
                          <a:ea typeface="ＭＳ Ｐゴシック" charset="-128"/>
                          <a:cs typeface="ＭＳ Ｐゴシック" charset="-128"/>
                        </a:rPr>
                        <a:t>POST</a:t>
                      </a:r>
                    </a:p>
                  </a:txBody>
                  <a:tcPr/>
                </a:tc>
              </a:tr>
              <a:tr h="111732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2000" b="1" kern="1200" dirty="0" smtClean="0">
                          <a:solidFill>
                            <a:schemeClr val="tx1"/>
                          </a:solidFill>
                          <a:latin typeface="Franklin Gothic Book" charset="0"/>
                          <a:ea typeface="ＭＳ Ｐゴシック" charset="-128"/>
                          <a:cs typeface="ＭＳ Ｐゴシック" charset="-128"/>
                        </a:rPr>
                        <a:t>[base]/[type]/[id]/_history/[vid]</a:t>
                      </a:r>
                    </a:p>
                  </a:txBody>
                  <a:tcPr/>
                </a:tc>
                <a:tc>
                  <a:txBody>
                    <a:bodyPr/>
                    <a:lstStyle/>
                    <a:p>
                      <a:r>
                        <a:rPr kumimoji="0" lang="en-AU" sz="2000" b="1" kern="1200" baseline="0" dirty="0" smtClean="0">
                          <a:solidFill>
                            <a:schemeClr val="tx1"/>
                          </a:solidFill>
                          <a:latin typeface="Franklin Gothic Book" charset="0"/>
                          <a:ea typeface="ＭＳ Ｐゴシック" charset="-128"/>
                          <a:cs typeface="ＭＳ Ｐゴシック" charset="-128"/>
                        </a:rPr>
                        <a:t>Past version</a:t>
                      </a:r>
                      <a:endParaRPr kumimoji="0" lang="en-AU" sz="2000" b="1" kern="1200" dirty="0">
                        <a:solidFill>
                          <a:schemeClr val="tx1"/>
                        </a:solidFill>
                        <a:latin typeface="Franklin Gothic Book" charset="0"/>
                        <a:ea typeface="ＭＳ Ｐゴシック" charset="-128"/>
                        <a:cs typeface="ＭＳ Ｐゴシック"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smtClean="0">
                          <a:solidFill>
                            <a:schemeClr val="tx1"/>
                          </a:solidFill>
                          <a:latin typeface="Franklin Gothic Book" charset="0"/>
                          <a:ea typeface="ＭＳ Ｐゴシック" charset="-128"/>
                          <a:cs typeface="ＭＳ Ｐゴシック" charset="-128"/>
                        </a:rPr>
                        <a:t>http://fhir.com/Patient/23/_history/2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smtClean="0">
                          <a:solidFill>
                            <a:schemeClr val="tx1"/>
                          </a:solidFill>
                          <a:latin typeface="Franklin Gothic Book" charset="0"/>
                          <a:ea typeface="ＭＳ Ｐゴシック" charset="-128"/>
                          <a:cs typeface="ＭＳ Ｐゴシック" charset="-128"/>
                        </a:rPr>
                        <a:t>GET</a:t>
                      </a:r>
                    </a:p>
                  </a:txBody>
                  <a:tcPr/>
                </a:tc>
              </a:tr>
            </a:tbl>
          </a:graphicData>
        </a:graphic>
      </p:graphicFrame>
    </p:spTree>
    <p:extLst>
      <p:ext uri="{BB962C8B-B14F-4D97-AF65-F5344CB8AC3E}">
        <p14:creationId xmlns:p14="http://schemas.microsoft.com/office/powerpoint/2010/main" xmlns="" val="1636692422"/>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What’s a Resource?</a:t>
            </a:r>
            <a:endParaRPr lang="en-CA" dirty="0"/>
          </a:p>
        </p:txBody>
      </p:sp>
      <p:sp>
        <p:nvSpPr>
          <p:cNvPr id="9" name="Text Placeholder 8"/>
          <p:cNvSpPr>
            <a:spLocks noGrp="1"/>
          </p:cNvSpPr>
          <p:nvPr>
            <p:ph type="body" idx="1"/>
          </p:nvPr>
        </p:nvSpPr>
        <p:spPr/>
        <p:txBody>
          <a:bodyPr/>
          <a:lstStyle/>
          <a:p>
            <a:r>
              <a:rPr lang="en-US" dirty="0" smtClean="0"/>
              <a:t>Examples</a:t>
            </a:r>
            <a:endParaRPr lang="en-CA" dirty="0"/>
          </a:p>
        </p:txBody>
      </p:sp>
      <p:sp>
        <p:nvSpPr>
          <p:cNvPr id="7" name="Content Placeholder 6"/>
          <p:cNvSpPr>
            <a:spLocks noGrp="1"/>
          </p:cNvSpPr>
          <p:nvPr>
            <p:ph sz="half" idx="2"/>
          </p:nvPr>
        </p:nvSpPr>
        <p:spPr/>
        <p:txBody>
          <a:bodyPr/>
          <a:lstStyle/>
          <a:p>
            <a:r>
              <a:rPr lang="en-US" dirty="0" smtClean="0"/>
              <a:t>Administrative</a:t>
            </a:r>
          </a:p>
          <a:p>
            <a:pPr lvl="1"/>
            <a:r>
              <a:rPr lang="en-US" dirty="0" smtClean="0"/>
              <a:t>Patient, Practitioner, Organization, Location, Coverage, Invoice</a:t>
            </a:r>
          </a:p>
          <a:p>
            <a:r>
              <a:rPr lang="en-US" dirty="0" smtClean="0"/>
              <a:t>Clinical Concepts</a:t>
            </a:r>
          </a:p>
          <a:p>
            <a:pPr lvl="1"/>
            <a:r>
              <a:rPr lang="en-US" dirty="0" smtClean="0"/>
              <a:t>Allergy, Condition, Family History, Care Plan</a:t>
            </a:r>
          </a:p>
          <a:p>
            <a:r>
              <a:rPr lang="en-US" dirty="0" smtClean="0"/>
              <a:t>Infrastructure</a:t>
            </a:r>
          </a:p>
          <a:p>
            <a:pPr lvl="1"/>
            <a:r>
              <a:rPr lang="en-US" dirty="0" smtClean="0"/>
              <a:t>Document, Message, Profile, Conformance</a:t>
            </a:r>
          </a:p>
        </p:txBody>
      </p:sp>
      <p:sp>
        <p:nvSpPr>
          <p:cNvPr id="10" name="Text Placeholder 9"/>
          <p:cNvSpPr>
            <a:spLocks noGrp="1"/>
          </p:cNvSpPr>
          <p:nvPr>
            <p:ph type="body" sz="quarter" idx="3"/>
          </p:nvPr>
        </p:nvSpPr>
        <p:spPr/>
        <p:txBody>
          <a:bodyPr/>
          <a:lstStyle/>
          <a:p>
            <a:r>
              <a:rPr lang="en-US" dirty="0" smtClean="0"/>
              <a:t>Non-examples</a:t>
            </a:r>
            <a:endParaRPr lang="en-CA" dirty="0"/>
          </a:p>
        </p:txBody>
      </p:sp>
      <p:sp>
        <p:nvSpPr>
          <p:cNvPr id="11" name="Content Placeholder 10"/>
          <p:cNvSpPr>
            <a:spLocks noGrp="1"/>
          </p:cNvSpPr>
          <p:nvPr>
            <p:ph sz="quarter" idx="4"/>
          </p:nvPr>
        </p:nvSpPr>
        <p:spPr/>
        <p:txBody>
          <a:bodyPr/>
          <a:lstStyle/>
          <a:p>
            <a:r>
              <a:rPr lang="en-US" dirty="0" smtClean="0"/>
              <a:t>Gender</a:t>
            </a:r>
          </a:p>
          <a:p>
            <a:pPr lvl="1"/>
            <a:r>
              <a:rPr lang="en-US" dirty="0" smtClean="0"/>
              <a:t>Too small</a:t>
            </a:r>
          </a:p>
          <a:p>
            <a:r>
              <a:rPr lang="en-US" dirty="0" smtClean="0"/>
              <a:t>Electronic Health Record </a:t>
            </a:r>
          </a:p>
          <a:p>
            <a:pPr lvl="1"/>
            <a:r>
              <a:rPr lang="en-US" dirty="0" smtClean="0"/>
              <a:t>Too big</a:t>
            </a:r>
          </a:p>
          <a:p>
            <a:r>
              <a:rPr lang="en-US" dirty="0" smtClean="0"/>
              <a:t>Blood Pressure</a:t>
            </a:r>
          </a:p>
          <a:p>
            <a:pPr lvl="1"/>
            <a:r>
              <a:rPr lang="en-US" dirty="0" smtClean="0"/>
              <a:t>Too specific</a:t>
            </a:r>
          </a:p>
          <a:p>
            <a:r>
              <a:rPr lang="en-US" dirty="0" smtClean="0"/>
              <a:t>Intervention</a:t>
            </a:r>
          </a:p>
          <a:p>
            <a:pPr lvl="1"/>
            <a:r>
              <a:rPr lang="en-US" dirty="0" smtClean="0"/>
              <a:t>Too broad</a:t>
            </a:r>
          </a:p>
        </p:txBody>
      </p:sp>
      <p:sp>
        <p:nvSpPr>
          <p:cNvPr id="4" name="Slide Number Placeholder 3"/>
          <p:cNvSpPr>
            <a:spLocks noGrp="1"/>
          </p:cNvSpPr>
          <p:nvPr>
            <p:ph type="sldNum" sz="quarter" idx="4294967295"/>
          </p:nvPr>
        </p:nvSpPr>
        <p:spPr>
          <a:xfrm>
            <a:off x="0" y="6303963"/>
            <a:ext cx="720725" cy="220662"/>
          </a:xfrm>
          <a:prstGeom prst="rect">
            <a:avLst/>
          </a:prstGeom>
        </p:spPr>
        <p:txBody>
          <a:bodyPr/>
          <a:lstStyle/>
          <a:p>
            <a:fld id="{5CC3E5C4-3E2B-40F1-9F2B-C46CEB0C88DF}" type="slidenum">
              <a:rPr lang="en-CA" smtClean="0"/>
              <a:pPr/>
              <a:t>38</a:t>
            </a:fld>
            <a:endParaRPr lang="en-CA" dirty="0"/>
          </a:p>
        </p:txBody>
      </p:sp>
      <p:sp>
        <p:nvSpPr>
          <p:cNvPr id="12" name="TextBox 11"/>
          <p:cNvSpPr txBox="1"/>
          <p:nvPr/>
        </p:nvSpPr>
        <p:spPr>
          <a:xfrm>
            <a:off x="3203848" y="5805264"/>
            <a:ext cx="4896544" cy="707886"/>
          </a:xfrm>
          <a:prstGeom prst="rect">
            <a:avLst/>
          </a:prstGeom>
          <a:noFill/>
        </p:spPr>
        <p:txBody>
          <a:bodyPr wrap="square" rtlCol="0">
            <a:spAutoFit/>
          </a:bodyPr>
          <a:lstStyle/>
          <a:p>
            <a:r>
              <a:rPr lang="en-US" sz="4000" b="1" dirty="0" smtClean="0">
                <a:solidFill>
                  <a:schemeClr val="accent1"/>
                </a:solidFill>
              </a:rPr>
              <a:t>100-150 total - ever</a:t>
            </a:r>
            <a:endParaRPr lang="en-CA" sz="4000" b="1" dirty="0">
              <a:solidFill>
                <a:schemeClr val="accent1"/>
              </a:solidFill>
            </a:endParaRPr>
          </a:p>
        </p:txBody>
      </p:sp>
    </p:spTree>
    <p:extLst>
      <p:ext uri="{BB962C8B-B14F-4D97-AF65-F5344CB8AC3E}">
        <p14:creationId xmlns:p14="http://schemas.microsoft.com/office/powerpoint/2010/main" xmlns="" val="1797951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xEl>
                                              <p:pRg st="4" end="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xEl>
                                              <p:pRg st="6" end="6"/>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6" presetClass="emph" presetSubtype="0" fill="hold" grpId="0" nodeType="clickEffect">
                                  <p:stCondLst>
                                    <p:cond delay="0"/>
                                  </p:stCondLst>
                                  <p:childTnLst>
                                    <p:animEffect transition="out" filter="fade">
                                      <p:cBhvr>
                                        <p:cTn id="48" dur="500" tmFilter="0, 0; .2, .5; .8, .5; 1, 0"/>
                                        <p:tgtEl>
                                          <p:spTgt spid="12"/>
                                        </p:tgtEl>
                                      </p:cBhvr>
                                    </p:animEffect>
                                    <p:animScale>
                                      <p:cBhvr>
                                        <p:cTn id="49"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1" grpId="0" build="p"/>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DSTU Resource List</a:t>
            </a:r>
            <a:endParaRPr lang="en-US" dirty="0"/>
          </a:p>
        </p:txBody>
      </p:sp>
      <p:sp>
        <p:nvSpPr>
          <p:cNvPr id="3" name="Text Placeholder 2"/>
          <p:cNvSpPr>
            <a:spLocks noGrp="1"/>
          </p:cNvSpPr>
          <p:nvPr>
            <p:ph type="body" idx="1"/>
          </p:nvPr>
        </p:nvSpPr>
        <p:spPr/>
        <p:txBody>
          <a:bodyPr/>
          <a:lstStyle/>
          <a:p>
            <a:endParaRPr lang="en-AU"/>
          </a:p>
        </p:txBody>
      </p:sp>
      <p:pic>
        <p:nvPicPr>
          <p:cNvPr id="6" name="Picture 5"/>
          <p:cNvPicPr>
            <a:picLocks noChangeAspect="1"/>
          </p:cNvPicPr>
          <p:nvPr/>
        </p:nvPicPr>
        <p:blipFill rotWithShape="1">
          <a:blip r:embed="rId2" cstate="print"/>
          <a:srcRect l="12201" t="10625" r="31800" b="8526"/>
          <a:stretch/>
        </p:blipFill>
        <p:spPr>
          <a:xfrm>
            <a:off x="348824" y="188640"/>
            <a:ext cx="6583588" cy="6336704"/>
          </a:xfrm>
          <a:prstGeom prst="rect">
            <a:avLst/>
          </a:prstGeom>
        </p:spPr>
      </p:pic>
    </p:spTree>
    <p:extLst>
      <p:ext uri="{BB962C8B-B14F-4D97-AF65-F5344CB8AC3E}">
        <p14:creationId xmlns:p14="http://schemas.microsoft.com/office/powerpoint/2010/main" xmlns="" val="3731927630"/>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Objectives</a:t>
            </a:r>
            <a:endParaRPr lang="en-CA" dirty="0"/>
          </a:p>
        </p:txBody>
      </p:sp>
      <p:sp>
        <p:nvSpPr>
          <p:cNvPr id="3" name="Content Placeholder 2"/>
          <p:cNvSpPr>
            <a:spLocks noGrp="1"/>
          </p:cNvSpPr>
          <p:nvPr>
            <p:ph idx="1"/>
          </p:nvPr>
        </p:nvSpPr>
        <p:spPr/>
        <p:txBody>
          <a:bodyPr/>
          <a:lstStyle/>
          <a:p>
            <a:r>
              <a:rPr lang="en-US" dirty="0" smtClean="0"/>
              <a:t>You should:</a:t>
            </a:r>
          </a:p>
          <a:p>
            <a:pPr lvl="1"/>
            <a:r>
              <a:rPr lang="en-US" dirty="0" smtClean="0"/>
              <a:t>Know where FHIR fits in the broader healthcare landscape, including other HL7 specifications</a:t>
            </a:r>
          </a:p>
          <a:p>
            <a:pPr lvl="1"/>
            <a:r>
              <a:rPr lang="en-US" dirty="0" smtClean="0"/>
              <a:t>Be able to explain what FHIR is to others in your organization</a:t>
            </a:r>
          </a:p>
          <a:p>
            <a:pPr lvl="1"/>
            <a:r>
              <a:rPr lang="en-US" dirty="0" smtClean="0"/>
              <a:t>Be able to evaluate whether and how FHIR is relevant to your organization and within what timelines</a:t>
            </a:r>
          </a:p>
          <a:p>
            <a:pPr lvl="1"/>
            <a:r>
              <a:rPr lang="en-US" dirty="0" smtClean="0"/>
              <a:t>Have a basic picture of what’s happening in the FHIR implementation space right now</a:t>
            </a:r>
          </a:p>
        </p:txBody>
      </p:sp>
      <p:sp>
        <p:nvSpPr>
          <p:cNvPr id="4" name="Slide Number Placeholder 3"/>
          <p:cNvSpPr>
            <a:spLocks noGrp="1"/>
          </p:cNvSpPr>
          <p:nvPr>
            <p:ph type="sldNum" sz="quarter" idx="4"/>
          </p:nvPr>
        </p:nvSpPr>
        <p:spPr/>
        <p:txBody>
          <a:bodyPr/>
          <a:lstStyle/>
          <a:p>
            <a:fld id="{5CC3E5C4-3E2B-40F1-9F2B-C46CEB0C88DF}" type="slidenum">
              <a:rPr lang="en-CA" smtClean="0"/>
              <a:pPr/>
              <a:t>4</a:t>
            </a:fld>
            <a:endParaRPr lang="en-CA" dirty="0"/>
          </a:p>
        </p:txBody>
      </p:sp>
    </p:spTree>
    <p:extLst>
      <p:ext uri="{BB962C8B-B14F-4D97-AF65-F5344CB8AC3E}">
        <p14:creationId xmlns:p14="http://schemas.microsoft.com/office/powerpoint/2010/main" xmlns="" val="365042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srcRect l="3451" t="9052" r="57700" b="31100"/>
          <a:stretch/>
        </p:blipFill>
        <p:spPr>
          <a:xfrm>
            <a:off x="392928" y="305861"/>
            <a:ext cx="5840522" cy="5998374"/>
          </a:xfrm>
          <a:prstGeom prst="rect">
            <a:avLst/>
          </a:prstGeom>
        </p:spPr>
      </p:pic>
      <p:sp>
        <p:nvSpPr>
          <p:cNvPr id="11" name="Rectangle 10"/>
          <p:cNvSpPr/>
          <p:nvPr/>
        </p:nvSpPr>
        <p:spPr>
          <a:xfrm>
            <a:off x="428713" y="1295555"/>
            <a:ext cx="5416056" cy="1173839"/>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7" name="Text Box 3"/>
          <p:cNvSpPr txBox="1"/>
          <p:nvPr/>
        </p:nvSpPr>
        <p:spPr>
          <a:xfrm>
            <a:off x="6434444" y="1478439"/>
            <a:ext cx="2397336" cy="72008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a:effectLst/>
                <a:ea typeface="Calibri"/>
                <a:cs typeface="Times New Roman"/>
              </a:rPr>
              <a:t>Human Readable </a:t>
            </a:r>
            <a:r>
              <a:rPr lang="en-AU" sz="1600" dirty="0" smtClean="0">
                <a:effectLst/>
                <a:ea typeface="Calibri"/>
                <a:cs typeface="Times New Roman"/>
              </a:rPr>
              <a:t>Summary</a:t>
            </a:r>
            <a:endParaRPr lang="en-AU" sz="1600" dirty="0">
              <a:effectLst/>
              <a:ea typeface="Calibri"/>
              <a:cs typeface="Times New Roman"/>
            </a:endParaRPr>
          </a:p>
        </p:txBody>
      </p:sp>
      <p:cxnSp>
        <p:nvCxnSpPr>
          <p:cNvPr id="8" name="Straight Arrow Connector 7"/>
          <p:cNvCxnSpPr/>
          <p:nvPr/>
        </p:nvCxnSpPr>
        <p:spPr>
          <a:xfrm flipH="1">
            <a:off x="5868144" y="1772816"/>
            <a:ext cx="54292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 name="Text Box 6"/>
          <p:cNvSpPr txBox="1"/>
          <p:nvPr/>
        </p:nvSpPr>
        <p:spPr>
          <a:xfrm>
            <a:off x="6419171" y="3717032"/>
            <a:ext cx="2401146" cy="1728192"/>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a:effectLst/>
                <a:ea typeface="Calibri"/>
                <a:cs typeface="Times New Roman"/>
              </a:rPr>
              <a:t>Standard Data </a:t>
            </a:r>
            <a:br>
              <a:rPr lang="en-AU" sz="1600" dirty="0">
                <a:effectLst/>
                <a:ea typeface="Calibri"/>
                <a:cs typeface="Times New Roman"/>
              </a:rPr>
            </a:br>
            <a:r>
              <a:rPr lang="en-AU" sz="1600" dirty="0">
                <a:effectLst/>
                <a:ea typeface="Calibri"/>
                <a:cs typeface="Times New Roman"/>
              </a:rPr>
              <a:t>Content:</a:t>
            </a:r>
          </a:p>
          <a:p>
            <a:pPr marL="342900" lvl="0" indent="-342900">
              <a:lnSpc>
                <a:spcPct val="115000"/>
              </a:lnSpc>
              <a:spcAft>
                <a:spcPts val="0"/>
              </a:spcAft>
              <a:buFont typeface="Symbol"/>
              <a:buChar char=""/>
            </a:pPr>
            <a:r>
              <a:rPr lang="en-AU" sz="1200" dirty="0">
                <a:effectLst/>
                <a:ea typeface="Calibri"/>
                <a:cs typeface="Times New Roman"/>
              </a:rPr>
              <a:t>MRN</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Name</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Gender</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Date of Birth</a:t>
            </a:r>
            <a:endParaRPr lang="en-AU" sz="1600" dirty="0">
              <a:effectLst/>
              <a:ea typeface="Calibri"/>
              <a:cs typeface="Times New Roman"/>
            </a:endParaRPr>
          </a:p>
          <a:p>
            <a:pPr marL="342900" lvl="0" indent="-342900">
              <a:lnSpc>
                <a:spcPct val="115000"/>
              </a:lnSpc>
              <a:spcAft>
                <a:spcPts val="1000"/>
              </a:spcAft>
              <a:buFont typeface="Symbol"/>
              <a:buChar char=""/>
            </a:pPr>
            <a:r>
              <a:rPr lang="en-AU" sz="1200" dirty="0">
                <a:effectLst/>
                <a:ea typeface="Calibri"/>
                <a:cs typeface="Times New Roman"/>
              </a:rPr>
              <a:t>Provider</a:t>
            </a:r>
            <a:endParaRPr lang="en-AU" sz="1600" dirty="0">
              <a:effectLst/>
              <a:ea typeface="Calibri"/>
              <a:cs typeface="Times New Roman"/>
            </a:endParaRPr>
          </a:p>
        </p:txBody>
      </p:sp>
      <p:cxnSp>
        <p:nvCxnSpPr>
          <p:cNvPr id="10" name="Straight Arrow Connector 9"/>
          <p:cNvCxnSpPr/>
          <p:nvPr/>
        </p:nvCxnSpPr>
        <p:spPr>
          <a:xfrm flipH="1">
            <a:off x="5844769" y="4653136"/>
            <a:ext cx="543560" cy="0"/>
          </a:xfrm>
          <a:prstGeom prst="straightConnector1">
            <a:avLst/>
          </a:prstGeom>
          <a:ln w="28575">
            <a:solidFill>
              <a:srgbClr val="00B050"/>
            </a:solidFill>
            <a:tailEnd type="arrow"/>
          </a:ln>
        </p:spPr>
        <p:style>
          <a:lnRef idx="1">
            <a:schemeClr val="accent3"/>
          </a:lnRef>
          <a:fillRef idx="0">
            <a:schemeClr val="accent3"/>
          </a:fillRef>
          <a:effectRef idx="0">
            <a:schemeClr val="accent3"/>
          </a:effectRef>
          <a:fontRef idx="minor">
            <a:schemeClr val="tx1"/>
          </a:fontRef>
        </p:style>
      </p:cxnSp>
      <p:sp>
        <p:nvSpPr>
          <p:cNvPr id="12" name="Rectangle 11"/>
          <p:cNvSpPr/>
          <p:nvPr/>
        </p:nvSpPr>
        <p:spPr>
          <a:xfrm>
            <a:off x="428713" y="3212976"/>
            <a:ext cx="5439431" cy="2880320"/>
          </a:xfrm>
          <a:prstGeom prst="rect">
            <a:avLst/>
          </a:prstGeom>
          <a:solidFill>
            <a:srgbClr val="92D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a:p>
        </p:txBody>
      </p:sp>
      <p:sp>
        <p:nvSpPr>
          <p:cNvPr id="13" name="Rectangle 12"/>
          <p:cNvSpPr/>
          <p:nvPr/>
        </p:nvSpPr>
        <p:spPr>
          <a:xfrm>
            <a:off x="419541" y="2517149"/>
            <a:ext cx="5416056" cy="648072"/>
          </a:xfrm>
          <a:prstGeom prst="rect">
            <a:avLst/>
          </a:prstGeom>
          <a:solidFill>
            <a:schemeClr val="accent6">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a:p>
        </p:txBody>
      </p:sp>
      <p:sp>
        <p:nvSpPr>
          <p:cNvPr id="14" name="Text Box 10"/>
          <p:cNvSpPr txBox="1"/>
          <p:nvPr/>
        </p:nvSpPr>
        <p:spPr>
          <a:xfrm>
            <a:off x="6419171" y="2511255"/>
            <a:ext cx="2401146" cy="657225"/>
          </a:xfrm>
          <a:prstGeom prst="rect">
            <a:avLst/>
          </a:prstGeom>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smtClean="0">
                <a:solidFill>
                  <a:schemeClr val="tx1"/>
                </a:solidFill>
                <a:effectLst/>
                <a:ea typeface="Calibri"/>
                <a:cs typeface="Times New Roman"/>
              </a:rPr>
              <a:t>Extension </a:t>
            </a:r>
            <a:r>
              <a:rPr lang="en-AU" sz="1600" dirty="0">
                <a:solidFill>
                  <a:schemeClr val="tx1"/>
                </a:solidFill>
                <a:effectLst/>
                <a:ea typeface="Calibri"/>
                <a:cs typeface="Times New Roman"/>
              </a:rPr>
              <a:t>with reference to its definition</a:t>
            </a:r>
          </a:p>
        </p:txBody>
      </p:sp>
      <p:cxnSp>
        <p:nvCxnSpPr>
          <p:cNvPr id="15" name="Straight Arrow Connector 14"/>
          <p:cNvCxnSpPr/>
          <p:nvPr/>
        </p:nvCxnSpPr>
        <p:spPr>
          <a:xfrm flipH="1">
            <a:off x="5847309" y="2832785"/>
            <a:ext cx="541020" cy="4576"/>
          </a:xfrm>
          <a:prstGeom prst="straightConnector1">
            <a:avLst/>
          </a:prstGeom>
          <a:ln>
            <a:tailEnd type="arrow"/>
          </a:ln>
        </p:spPr>
        <p:style>
          <a:lnRef idx="2">
            <a:schemeClr val="accent6"/>
          </a:lnRef>
          <a:fillRef idx="1">
            <a:schemeClr val="lt1"/>
          </a:fillRef>
          <a:effectRef idx="0">
            <a:schemeClr val="accent6"/>
          </a:effectRef>
          <a:fontRef idx="minor">
            <a:schemeClr val="dk1"/>
          </a:fontRef>
        </p:style>
      </p:cxnSp>
      <p:sp>
        <p:nvSpPr>
          <p:cNvPr id="16" name="Rectangle 15"/>
          <p:cNvSpPr/>
          <p:nvPr/>
        </p:nvSpPr>
        <p:spPr>
          <a:xfrm>
            <a:off x="428713" y="497697"/>
            <a:ext cx="5416056" cy="750104"/>
          </a:xfrm>
          <a:prstGeom prst="rect">
            <a:avLst/>
          </a:pr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17" name="Text Box 3"/>
          <p:cNvSpPr txBox="1"/>
          <p:nvPr/>
        </p:nvSpPr>
        <p:spPr>
          <a:xfrm>
            <a:off x="6434444" y="680580"/>
            <a:ext cx="2397336" cy="460144"/>
          </a:xfrm>
          <a:prstGeom prst="rect">
            <a:avLst/>
          </a:prstGeom>
          <a:ln>
            <a:solidFill>
              <a:srgbClr val="0070C0"/>
            </a:solid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smtClean="0">
                <a:effectLst/>
                <a:ea typeface="Calibri"/>
                <a:cs typeface="Times New Roman"/>
              </a:rPr>
              <a:t>Identity &amp; Metadata</a:t>
            </a:r>
            <a:endParaRPr lang="en-AU" sz="1600" dirty="0">
              <a:effectLst/>
              <a:ea typeface="Calibri"/>
              <a:cs typeface="Times New Roman"/>
            </a:endParaRPr>
          </a:p>
        </p:txBody>
      </p:sp>
      <p:cxnSp>
        <p:nvCxnSpPr>
          <p:cNvPr id="18" name="Straight Arrow Connector 17"/>
          <p:cNvCxnSpPr/>
          <p:nvPr/>
        </p:nvCxnSpPr>
        <p:spPr>
          <a:xfrm flipH="1">
            <a:off x="5868145" y="974957"/>
            <a:ext cx="542925" cy="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809961393"/>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Resource Definitions</a:t>
            </a:r>
            <a:endParaRPr lang="en-AU" dirty="0"/>
          </a:p>
        </p:txBody>
      </p:sp>
      <p:pic>
        <p:nvPicPr>
          <p:cNvPr id="5" name="Content Placeholder 4"/>
          <p:cNvPicPr>
            <a:picLocks noGrp="1" noChangeAspect="1"/>
          </p:cNvPicPr>
          <p:nvPr>
            <p:ph idx="1"/>
          </p:nvPr>
        </p:nvPicPr>
        <p:blipFill rotWithShape="1">
          <a:blip r:embed="rId2" cstate="print"/>
          <a:srcRect l="12495" t="19647" r="32855" b="4808"/>
          <a:stretch/>
        </p:blipFill>
        <p:spPr>
          <a:xfrm>
            <a:off x="603250" y="1700807"/>
            <a:ext cx="5120878" cy="4719241"/>
          </a:xfrm>
          <a:prstGeom prst="rect">
            <a:avLst/>
          </a:prstGeom>
        </p:spPr>
      </p:pic>
    </p:spTree>
    <p:extLst>
      <p:ext uri="{BB962C8B-B14F-4D97-AF65-F5344CB8AC3E}">
        <p14:creationId xmlns:p14="http://schemas.microsoft.com/office/powerpoint/2010/main" xmlns="" val="3041863516"/>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Resource Definitions</a:t>
            </a:r>
            <a:endParaRPr lang="en-AU" dirty="0"/>
          </a:p>
        </p:txBody>
      </p:sp>
      <p:pic>
        <p:nvPicPr>
          <p:cNvPr id="6" name="Content Placeholder 5"/>
          <p:cNvPicPr>
            <a:picLocks noGrp="1" noChangeAspect="1"/>
          </p:cNvPicPr>
          <p:nvPr>
            <p:ph idx="1"/>
          </p:nvPr>
        </p:nvPicPr>
        <p:blipFill rotWithShape="1">
          <a:blip r:embed="rId2" cstate="print"/>
          <a:srcRect l="12495" t="14824" r="46785" b="44992"/>
          <a:stretch/>
        </p:blipFill>
        <p:spPr>
          <a:xfrm>
            <a:off x="755576" y="1844823"/>
            <a:ext cx="6624736" cy="4358379"/>
          </a:xfrm>
          <a:prstGeom prst="rect">
            <a:avLst/>
          </a:prstGeom>
        </p:spPr>
      </p:pic>
    </p:spTree>
    <p:extLst>
      <p:ext uri="{BB962C8B-B14F-4D97-AF65-F5344CB8AC3E}">
        <p14:creationId xmlns:p14="http://schemas.microsoft.com/office/powerpoint/2010/main" xmlns="" val="1335161089"/>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Resource Definitions</a:t>
            </a:r>
            <a:endParaRPr lang="en-AU" dirty="0"/>
          </a:p>
        </p:txBody>
      </p:sp>
      <p:pic>
        <p:nvPicPr>
          <p:cNvPr id="6" name="Content Placeholder 5"/>
          <p:cNvPicPr>
            <a:picLocks noGrp="1" noChangeAspect="1"/>
          </p:cNvPicPr>
          <p:nvPr>
            <p:ph idx="1"/>
          </p:nvPr>
        </p:nvPicPr>
        <p:blipFill rotWithShape="1">
          <a:blip r:embed="rId2" cstate="print"/>
          <a:srcRect l="12495" t="19646" r="41427" b="22489"/>
          <a:stretch/>
        </p:blipFill>
        <p:spPr>
          <a:xfrm>
            <a:off x="251520" y="332656"/>
            <a:ext cx="7310812" cy="6120679"/>
          </a:xfrm>
          <a:prstGeom prst="rect">
            <a:avLst/>
          </a:prstGeom>
        </p:spPr>
      </p:pic>
    </p:spTree>
    <p:extLst>
      <p:ext uri="{BB962C8B-B14F-4D97-AF65-F5344CB8AC3E}">
        <p14:creationId xmlns:p14="http://schemas.microsoft.com/office/powerpoint/2010/main" xmlns="" val="1744403363"/>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Resource Definitions</a:t>
            </a:r>
            <a:endParaRPr lang="en-AU" dirty="0"/>
          </a:p>
        </p:txBody>
      </p:sp>
      <p:sp>
        <p:nvSpPr>
          <p:cNvPr id="4" name="Slide Number Placeholder 3"/>
          <p:cNvSpPr>
            <a:spLocks noGrp="1"/>
          </p:cNvSpPr>
          <p:nvPr>
            <p:ph type="sldNum" sz="quarter" idx="4294967295"/>
          </p:nvPr>
        </p:nvSpPr>
        <p:spPr>
          <a:xfrm>
            <a:off x="146050" y="6210300"/>
            <a:ext cx="457200" cy="457200"/>
          </a:xfrm>
          <a:prstGeom prst="ellipse">
            <a:avLst/>
          </a:prstGeom>
        </p:spPr>
        <p:txBody>
          <a:bodyPr/>
          <a:lstStyle/>
          <a:p>
            <a:pPr>
              <a:defRPr/>
            </a:pPr>
            <a:fld id="{7BA541E5-6822-8543-9807-26155EA309BB}" type="slidenum">
              <a:rPr lang="en-US" smtClean="0"/>
              <a:pPr>
                <a:defRPr/>
              </a:pPr>
              <a:t>44</a:t>
            </a:fld>
            <a:endParaRPr lang="en-US" dirty="0"/>
          </a:p>
        </p:txBody>
      </p:sp>
      <p:pic>
        <p:nvPicPr>
          <p:cNvPr id="6" name="Content Placeholder 5"/>
          <p:cNvPicPr>
            <a:picLocks noGrp="1" noChangeAspect="1"/>
          </p:cNvPicPr>
          <p:nvPr>
            <p:ph idx="1"/>
          </p:nvPr>
        </p:nvPicPr>
        <p:blipFill rotWithShape="1">
          <a:blip r:embed="rId2" cstate="print"/>
          <a:srcRect l="12495" t="19646" r="41427" b="6416"/>
          <a:stretch/>
        </p:blipFill>
        <p:spPr>
          <a:xfrm>
            <a:off x="251520" y="297960"/>
            <a:ext cx="6624736" cy="7086926"/>
          </a:xfrm>
          <a:prstGeom prst="rect">
            <a:avLst/>
          </a:prstGeom>
        </p:spPr>
      </p:pic>
    </p:spTree>
    <p:extLst>
      <p:ext uri="{BB962C8B-B14F-4D97-AF65-F5344CB8AC3E}">
        <p14:creationId xmlns:p14="http://schemas.microsoft.com/office/powerpoint/2010/main" xmlns="" val="2106414780"/>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Why resources?</a:t>
            </a:r>
            <a:endParaRPr lang="en-CA" dirty="0"/>
          </a:p>
        </p:txBody>
      </p:sp>
      <p:sp>
        <p:nvSpPr>
          <p:cNvPr id="5" name="Content Placeholder 4"/>
          <p:cNvSpPr>
            <a:spLocks noGrp="1"/>
          </p:cNvSpPr>
          <p:nvPr>
            <p:ph idx="1"/>
          </p:nvPr>
        </p:nvSpPr>
        <p:spPr/>
        <p:txBody>
          <a:bodyPr/>
          <a:lstStyle/>
          <a:p>
            <a:r>
              <a:rPr lang="en-US" dirty="0" smtClean="0"/>
              <a:t>Increases re-use</a:t>
            </a:r>
          </a:p>
          <a:p>
            <a:pPr lvl="1"/>
            <a:r>
              <a:rPr lang="en-US" dirty="0" smtClean="0"/>
              <a:t>Can use the same resource structures (and profiles on them) in many solutions</a:t>
            </a:r>
          </a:p>
          <a:p>
            <a:r>
              <a:rPr lang="en-US" dirty="0" smtClean="0"/>
              <a:t>Lighter-weight communication</a:t>
            </a:r>
          </a:p>
          <a:p>
            <a:pPr lvl="1"/>
            <a:r>
              <a:rPr lang="en-US" dirty="0" smtClean="0"/>
              <a:t>Can point to resources “by reference” rather than sending all data</a:t>
            </a:r>
          </a:p>
          <a:p>
            <a:r>
              <a:rPr lang="en-US" dirty="0" smtClean="0"/>
              <a:t>Aligns well with how data is stored</a:t>
            </a:r>
          </a:p>
        </p:txBody>
      </p:sp>
      <p:sp>
        <p:nvSpPr>
          <p:cNvPr id="2" name="Slide Number Placeholder 1"/>
          <p:cNvSpPr>
            <a:spLocks noGrp="1"/>
          </p:cNvSpPr>
          <p:nvPr>
            <p:ph type="sldNum" sz="quarter" idx="4"/>
          </p:nvPr>
        </p:nvSpPr>
        <p:spPr/>
        <p:txBody>
          <a:bodyPr/>
          <a:lstStyle/>
          <a:p>
            <a:fld id="{5CC3E5C4-3E2B-40F1-9F2B-C46CEB0C88DF}" type="slidenum">
              <a:rPr lang="en-CA" smtClean="0"/>
              <a:pPr/>
              <a:t>45</a:t>
            </a:fld>
            <a:endParaRPr lang="en-CA" dirty="0"/>
          </a:p>
        </p:txBody>
      </p:sp>
    </p:spTree>
    <p:extLst>
      <p:ext uri="{BB962C8B-B14F-4D97-AF65-F5344CB8AC3E}">
        <p14:creationId xmlns:p14="http://schemas.microsoft.com/office/powerpoint/2010/main" xmlns="" val="310893351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in a resource definition?</a:t>
            </a:r>
            <a:endParaRPr lang="en-CA" dirty="0"/>
          </a:p>
        </p:txBody>
      </p:sp>
      <p:sp>
        <p:nvSpPr>
          <p:cNvPr id="3" name="Content Placeholder 2"/>
          <p:cNvSpPr>
            <a:spLocks noGrp="1"/>
          </p:cNvSpPr>
          <p:nvPr>
            <p:ph idx="1"/>
          </p:nvPr>
        </p:nvSpPr>
        <p:spPr/>
        <p:txBody>
          <a:bodyPr/>
          <a:lstStyle/>
          <a:p>
            <a:r>
              <a:rPr lang="en-US" sz="2800" dirty="0" smtClean="0"/>
              <a:t>Each resource defines:</a:t>
            </a:r>
          </a:p>
          <a:p>
            <a:pPr lvl="1"/>
            <a:r>
              <a:rPr lang="en-US" sz="2400" dirty="0" smtClean="0"/>
              <a:t>What elements are part of “core”</a:t>
            </a:r>
          </a:p>
          <a:p>
            <a:pPr lvl="1"/>
            <a:r>
              <a:rPr lang="en-US" sz="2400" dirty="0" smtClean="0"/>
              <a:t>Names</a:t>
            </a:r>
          </a:p>
          <a:p>
            <a:pPr lvl="1"/>
            <a:r>
              <a:rPr lang="en-US" sz="2400" dirty="0" smtClean="0"/>
              <a:t>Definitions</a:t>
            </a:r>
          </a:p>
          <a:p>
            <a:pPr lvl="1"/>
            <a:r>
              <a:rPr lang="en-US" sz="2400" dirty="0" smtClean="0"/>
              <a:t>Cardinality</a:t>
            </a:r>
          </a:p>
          <a:p>
            <a:pPr lvl="1"/>
            <a:r>
              <a:rPr lang="en-US" sz="2400" dirty="0" smtClean="0"/>
              <a:t>Code lists</a:t>
            </a:r>
          </a:p>
          <a:p>
            <a:pPr lvl="1"/>
            <a:r>
              <a:rPr lang="en-US" sz="2400" dirty="0" smtClean="0"/>
              <a:t>Mappings (to RIM, v2 and other specs)</a:t>
            </a:r>
          </a:p>
          <a:p>
            <a:pPr lvl="1"/>
            <a:r>
              <a:rPr lang="en-US" sz="2400" dirty="0" smtClean="0"/>
              <a:t>Constraints</a:t>
            </a:r>
          </a:p>
          <a:p>
            <a:r>
              <a:rPr lang="en-US" sz="2800" dirty="0" smtClean="0"/>
              <a:t>All in a computable form</a:t>
            </a:r>
          </a:p>
          <a:p>
            <a:pPr lvl="1"/>
            <a:r>
              <a:rPr lang="en-US" sz="2400" dirty="0" smtClean="0"/>
              <a:t>Create spec, schemas, reference implementations</a:t>
            </a:r>
          </a:p>
        </p:txBody>
      </p:sp>
      <p:sp>
        <p:nvSpPr>
          <p:cNvPr id="4" name="Slide Number Placeholder 3"/>
          <p:cNvSpPr>
            <a:spLocks noGrp="1"/>
          </p:cNvSpPr>
          <p:nvPr>
            <p:ph type="sldNum" sz="quarter" idx="4"/>
          </p:nvPr>
        </p:nvSpPr>
        <p:spPr/>
        <p:txBody>
          <a:bodyPr/>
          <a:lstStyle/>
          <a:p>
            <a:fld id="{5CC3E5C4-3E2B-40F1-9F2B-C46CEB0C88DF}" type="slidenum">
              <a:rPr lang="en-CA" smtClean="0"/>
              <a:pPr/>
              <a:t>46</a:t>
            </a:fld>
            <a:endParaRPr lang="en-CA" dirty="0"/>
          </a:p>
        </p:txBody>
      </p:sp>
    </p:spTree>
    <p:extLst>
      <p:ext uri="{BB962C8B-B14F-4D97-AF65-F5344CB8AC3E}">
        <p14:creationId xmlns:p14="http://schemas.microsoft.com/office/powerpoint/2010/main" xmlns="" val="15921699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(FHIR home)</a:t>
            </a:r>
            <a:endParaRPr lang="en-CA" dirty="0"/>
          </a:p>
        </p:txBody>
      </p:sp>
      <p:pic>
        <p:nvPicPr>
          <p:cNvPr id="1028" name="Picture 4"/>
          <p:cNvPicPr>
            <a:picLocks noChangeAspect="1" noChangeArrowheads="1"/>
          </p:cNvPicPr>
          <p:nvPr/>
        </p:nvPicPr>
        <p:blipFill>
          <a:blip r:embed="rId3" cstate="print"/>
          <a:srcRect/>
          <a:stretch>
            <a:fillRect/>
          </a:stretch>
        </p:blipFill>
        <p:spPr bwMode="auto">
          <a:xfrm>
            <a:off x="927024" y="260647"/>
            <a:ext cx="7272808" cy="6263249"/>
          </a:xfrm>
          <a:prstGeom prst="rect">
            <a:avLst/>
          </a:prstGeom>
          <a:noFill/>
          <a:ln w="9525">
            <a:noFill/>
            <a:miter lim="800000"/>
            <a:headEnd/>
            <a:tailEnd/>
          </a:ln>
        </p:spPr>
      </p:pic>
      <p:sp>
        <p:nvSpPr>
          <p:cNvPr id="2" name="Slide Number Placeholder 1"/>
          <p:cNvSpPr>
            <a:spLocks noGrp="1"/>
          </p:cNvSpPr>
          <p:nvPr>
            <p:ph type="sldNum" sz="quarter" idx="4"/>
          </p:nvPr>
        </p:nvSpPr>
        <p:spPr/>
        <p:txBody>
          <a:bodyPr/>
          <a:lstStyle/>
          <a:p>
            <a:fld id="{5CC3E5C4-3E2B-40F1-9F2B-C46CEB0C88DF}" type="slidenum">
              <a:rPr lang="en-CA" smtClean="0"/>
              <a:pPr/>
              <a:t>47</a:t>
            </a:fld>
            <a:endParaRPr lang="en-CA" dirty="0"/>
          </a:p>
        </p:txBody>
      </p:sp>
      <p:sp>
        <p:nvSpPr>
          <p:cNvPr id="7" name="Rectangle 6"/>
          <p:cNvSpPr/>
          <p:nvPr/>
        </p:nvSpPr>
        <p:spPr bwMode="auto">
          <a:xfrm>
            <a:off x="4139952" y="4293096"/>
            <a:ext cx="1872208" cy="1296144"/>
          </a:xfrm>
          <a:prstGeom prst="rect">
            <a:avLst/>
          </a:prstGeom>
          <a:solidFill>
            <a:srgbClr val="00B050">
              <a:alpha val="25000"/>
            </a:srgb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smtClean="0">
              <a:ln>
                <a:noFill/>
              </a:ln>
              <a:solidFill>
                <a:schemeClr val="tx1"/>
              </a:solidFill>
              <a:effectLst/>
              <a:latin typeface="Arial" charset="0"/>
            </a:endParaRPr>
          </a:p>
        </p:txBody>
      </p:sp>
      <p:sp>
        <p:nvSpPr>
          <p:cNvPr id="9" name="TextBox 8"/>
          <p:cNvSpPr txBox="1"/>
          <p:nvPr/>
        </p:nvSpPr>
        <p:spPr>
          <a:xfrm>
            <a:off x="2771800" y="1052736"/>
            <a:ext cx="3320091" cy="769441"/>
          </a:xfrm>
          <a:prstGeom prst="rect">
            <a:avLst/>
          </a:prstGeom>
          <a:noFill/>
        </p:spPr>
        <p:txBody>
          <a:bodyPr wrap="square" rtlCol="0">
            <a:spAutoFit/>
          </a:bodyPr>
          <a:lstStyle/>
          <a:p>
            <a:pPr algn="ctr"/>
            <a:r>
              <a:rPr lang="en-US" sz="4400" b="1" dirty="0" smtClean="0">
                <a:solidFill>
                  <a:srgbClr val="FF0000"/>
                </a:solidFill>
              </a:rPr>
              <a:t>hl7.org/</a:t>
            </a:r>
            <a:r>
              <a:rPr lang="en-US" sz="4400" b="1" dirty="0" err="1" smtClean="0">
                <a:solidFill>
                  <a:srgbClr val="FF0000"/>
                </a:solidFill>
              </a:rPr>
              <a:t>fhir</a:t>
            </a:r>
            <a:endParaRPr lang="en-CA" sz="4400" b="1" dirty="0">
              <a:solidFill>
                <a:srgbClr val="FF0000"/>
              </a:solidFill>
            </a:endParaRPr>
          </a:p>
        </p:txBody>
      </p:sp>
      <p:pic>
        <p:nvPicPr>
          <p:cNvPr id="1030" name="Picture 6"/>
          <p:cNvPicPr>
            <a:picLocks noChangeAspect="1" noChangeArrowheads="1"/>
          </p:cNvPicPr>
          <p:nvPr/>
        </p:nvPicPr>
        <p:blipFill>
          <a:blip r:embed="rId4" cstate="print"/>
          <a:srcRect/>
          <a:stretch>
            <a:fillRect/>
          </a:stretch>
        </p:blipFill>
        <p:spPr bwMode="auto">
          <a:xfrm>
            <a:off x="6084168" y="2636912"/>
            <a:ext cx="2786024" cy="1800200"/>
          </a:xfrm>
          <a:prstGeom prst="rect">
            <a:avLst/>
          </a:prstGeom>
          <a:noFill/>
          <a:ln w="9525">
            <a:noFill/>
            <a:miter lim="800000"/>
            <a:headEnd/>
            <a:tailEnd/>
          </a:ln>
        </p:spPr>
      </p:pic>
    </p:spTree>
    <p:extLst>
      <p:ext uri="{BB962C8B-B14F-4D97-AF65-F5344CB8AC3E}">
        <p14:creationId xmlns:p14="http://schemas.microsoft.com/office/powerpoint/2010/main" xmlns="" val="150720786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Outline</a:t>
            </a:r>
            <a:endParaRPr lang="en-CA" dirty="0"/>
          </a:p>
        </p:txBody>
      </p:sp>
      <p:sp>
        <p:nvSpPr>
          <p:cNvPr id="5" name="Text Placeholder 4"/>
          <p:cNvSpPr>
            <a:spLocks noGrp="1"/>
          </p:cNvSpPr>
          <p:nvPr>
            <p:ph type="body" idx="1"/>
          </p:nvPr>
        </p:nvSpPr>
        <p:spPr/>
        <p:txBody>
          <a:bodyPr/>
          <a:lstStyle/>
          <a:p>
            <a:r>
              <a:rPr lang="en-CA" dirty="0" smtClean="0"/>
              <a:t>Monday</a:t>
            </a:r>
            <a:endParaRPr lang="en-CA" dirty="0"/>
          </a:p>
        </p:txBody>
      </p:sp>
      <p:sp>
        <p:nvSpPr>
          <p:cNvPr id="6" name="Content Placeholder 5"/>
          <p:cNvSpPr>
            <a:spLocks noGrp="1"/>
          </p:cNvSpPr>
          <p:nvPr>
            <p:ph sz="half" idx="2"/>
          </p:nvPr>
        </p:nvSpPr>
        <p:spPr/>
        <p:txBody>
          <a:bodyPr/>
          <a:lstStyle/>
          <a:p>
            <a:r>
              <a:rPr lang="en-CA" dirty="0" smtClean="0"/>
              <a:t>Why FHIR?</a:t>
            </a:r>
          </a:p>
          <a:p>
            <a:r>
              <a:rPr lang="en-CA" dirty="0" smtClean="0"/>
              <a:t>What makes FHIR different?</a:t>
            </a:r>
          </a:p>
          <a:p>
            <a:pPr lvl="1"/>
            <a:r>
              <a:rPr lang="en-CA" dirty="0" smtClean="0"/>
              <a:t>Core principles</a:t>
            </a:r>
          </a:p>
          <a:p>
            <a:r>
              <a:rPr lang="en-CA" dirty="0" smtClean="0"/>
              <a:t>FHIR Resources</a:t>
            </a:r>
          </a:p>
          <a:p>
            <a:r>
              <a:rPr lang="en-CA" dirty="0" smtClean="0"/>
              <a:t>Power of an interface</a:t>
            </a:r>
            <a:endParaRPr lang="en-CA" dirty="0"/>
          </a:p>
        </p:txBody>
      </p:sp>
      <p:sp>
        <p:nvSpPr>
          <p:cNvPr id="7" name="Text Placeholder 6"/>
          <p:cNvSpPr>
            <a:spLocks noGrp="1"/>
          </p:cNvSpPr>
          <p:nvPr>
            <p:ph type="body" sz="quarter" idx="3"/>
          </p:nvPr>
        </p:nvSpPr>
        <p:spPr/>
        <p:txBody>
          <a:bodyPr/>
          <a:lstStyle/>
          <a:p>
            <a:r>
              <a:rPr lang="en-CA" dirty="0" smtClean="0"/>
              <a:t>Tuesday</a:t>
            </a:r>
            <a:endParaRPr lang="en-CA" dirty="0"/>
          </a:p>
        </p:txBody>
      </p:sp>
      <p:sp>
        <p:nvSpPr>
          <p:cNvPr id="8" name="Content Placeholder 7"/>
          <p:cNvSpPr>
            <a:spLocks noGrp="1"/>
          </p:cNvSpPr>
          <p:nvPr>
            <p:ph sz="quarter" idx="4"/>
          </p:nvPr>
        </p:nvSpPr>
        <p:spPr/>
        <p:txBody>
          <a:bodyPr/>
          <a:lstStyle/>
          <a:p>
            <a:r>
              <a:rPr lang="en-CA" dirty="0" smtClean="0"/>
              <a:t>How does FHIR Compare?</a:t>
            </a:r>
          </a:p>
          <a:p>
            <a:r>
              <a:rPr lang="en-CA" dirty="0" smtClean="0"/>
              <a:t>FHIR Status</a:t>
            </a:r>
          </a:p>
          <a:p>
            <a:r>
              <a:rPr lang="en-CA" dirty="0" smtClean="0"/>
              <a:t>Where is FHIR being used?</a:t>
            </a:r>
          </a:p>
          <a:p>
            <a:r>
              <a:rPr lang="en-CA" dirty="0" smtClean="0"/>
              <a:t>Risks &amp; Next steps</a:t>
            </a:r>
            <a:endParaRPr lang="en-CA" dirty="0"/>
          </a:p>
        </p:txBody>
      </p:sp>
      <p:sp>
        <p:nvSpPr>
          <p:cNvPr id="4" name="Slide Number Placeholder 3"/>
          <p:cNvSpPr>
            <a:spLocks noGrp="1"/>
          </p:cNvSpPr>
          <p:nvPr>
            <p:ph type="sldNum" sz="quarter" idx="4294967295"/>
          </p:nvPr>
        </p:nvSpPr>
        <p:spPr>
          <a:xfrm>
            <a:off x="0" y="6303963"/>
            <a:ext cx="720725" cy="220662"/>
          </a:xfrm>
          <a:prstGeom prst="rect">
            <a:avLst/>
          </a:prstGeom>
        </p:spPr>
        <p:txBody>
          <a:bodyPr/>
          <a:lstStyle/>
          <a:p>
            <a:fld id="{5CC3E5C4-3E2B-40F1-9F2B-C46CEB0C88DF}" type="slidenum">
              <a:rPr lang="en-CA" smtClean="0"/>
              <a:pPr/>
              <a:t>48</a:t>
            </a:fld>
            <a:endParaRPr lang="en-CA"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Questions?</a:t>
            </a:r>
            <a:endParaRPr lang="en-AU" dirty="0"/>
          </a:p>
        </p:txBody>
      </p:sp>
      <p:sp>
        <p:nvSpPr>
          <p:cNvPr id="3" name="Content Placeholder 2"/>
          <p:cNvSpPr>
            <a:spLocks noGrp="1"/>
          </p:cNvSpPr>
          <p:nvPr>
            <p:ph idx="1"/>
          </p:nvPr>
        </p:nvSpPr>
        <p:spPr/>
        <p:txBody>
          <a:bodyPr/>
          <a:lstStyle/>
          <a:p>
            <a:pPr>
              <a:buNone/>
            </a:pPr>
            <a:r>
              <a:rPr lang="en-AU" sz="2800" dirty="0" smtClean="0">
                <a:hlinkClick r:id="rId2"/>
              </a:rPr>
              <a:t>http://hl7.org/fhir</a:t>
            </a:r>
            <a:r>
              <a:rPr lang="en-AU" sz="2800" dirty="0" smtClean="0"/>
              <a:t>	    	</a:t>
            </a:r>
            <a:r>
              <a:rPr lang="en-AU" sz="2800" dirty="0" smtClean="0">
                <a:hlinkClick r:id="rId3"/>
              </a:rPr>
              <a:t>lmckenzie@gevityinc.com</a:t>
            </a:r>
            <a:endParaRPr lang="en-AU" sz="2800"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49</a:t>
            </a:fld>
            <a:endParaRPr lang="en-CA" dirty="0"/>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xmlns="" val="0"/>
              </a:ext>
            </a:extLst>
          </a:blip>
          <a:srcRect l="27071" t="19101" r="26890" b="29814"/>
          <a:stretch/>
        </p:blipFill>
        <p:spPr>
          <a:xfrm>
            <a:off x="6876256" y="260647"/>
            <a:ext cx="2034746" cy="1252151"/>
          </a:xfrm>
          <a:prstGeom prst="rect">
            <a:avLst/>
          </a:prstGeom>
        </p:spPr>
      </p:pic>
      <p:pic>
        <p:nvPicPr>
          <p:cNvPr id="19458" name="Picture 2" descr="C:\Users\office\AppData\Local\Microsoft\Windows\Temporary Internet Files\Content.IE5\2B0EXTZ8\MC900431512[1].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563888" y="3111500"/>
            <a:ext cx="1828800" cy="18288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2447936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Outline</a:t>
            </a:r>
            <a:endParaRPr lang="en-CA" dirty="0"/>
          </a:p>
        </p:txBody>
      </p:sp>
      <p:sp>
        <p:nvSpPr>
          <p:cNvPr id="5" name="Text Placeholder 4"/>
          <p:cNvSpPr>
            <a:spLocks noGrp="1"/>
          </p:cNvSpPr>
          <p:nvPr>
            <p:ph type="body" idx="1"/>
          </p:nvPr>
        </p:nvSpPr>
        <p:spPr/>
        <p:txBody>
          <a:bodyPr/>
          <a:lstStyle/>
          <a:p>
            <a:r>
              <a:rPr lang="en-CA" dirty="0" smtClean="0"/>
              <a:t>Monday</a:t>
            </a:r>
            <a:endParaRPr lang="en-CA" dirty="0"/>
          </a:p>
        </p:txBody>
      </p:sp>
      <p:sp>
        <p:nvSpPr>
          <p:cNvPr id="6" name="Content Placeholder 5"/>
          <p:cNvSpPr>
            <a:spLocks noGrp="1"/>
          </p:cNvSpPr>
          <p:nvPr>
            <p:ph sz="half" idx="2"/>
          </p:nvPr>
        </p:nvSpPr>
        <p:spPr/>
        <p:txBody>
          <a:bodyPr/>
          <a:lstStyle/>
          <a:p>
            <a:r>
              <a:rPr lang="en-CA" dirty="0" smtClean="0"/>
              <a:t>Why FHIR?</a:t>
            </a:r>
          </a:p>
          <a:p>
            <a:r>
              <a:rPr lang="en-CA" dirty="0" smtClean="0"/>
              <a:t>What makes FHIR different?</a:t>
            </a:r>
          </a:p>
          <a:p>
            <a:pPr lvl="1"/>
            <a:r>
              <a:rPr lang="en-CA" dirty="0" smtClean="0"/>
              <a:t>Core principles</a:t>
            </a:r>
          </a:p>
          <a:p>
            <a:r>
              <a:rPr lang="en-CA" dirty="0" smtClean="0"/>
              <a:t>FHIR Resources</a:t>
            </a:r>
          </a:p>
          <a:p>
            <a:r>
              <a:rPr lang="en-CA" dirty="0" smtClean="0"/>
              <a:t>Power of an interface</a:t>
            </a:r>
            <a:endParaRPr lang="en-CA" dirty="0"/>
          </a:p>
        </p:txBody>
      </p:sp>
      <p:sp>
        <p:nvSpPr>
          <p:cNvPr id="7" name="Text Placeholder 6"/>
          <p:cNvSpPr>
            <a:spLocks noGrp="1"/>
          </p:cNvSpPr>
          <p:nvPr>
            <p:ph type="body" sz="quarter" idx="3"/>
          </p:nvPr>
        </p:nvSpPr>
        <p:spPr/>
        <p:txBody>
          <a:bodyPr/>
          <a:lstStyle/>
          <a:p>
            <a:r>
              <a:rPr lang="en-CA" dirty="0" smtClean="0"/>
              <a:t>Tuesday</a:t>
            </a:r>
            <a:endParaRPr lang="en-CA" dirty="0"/>
          </a:p>
        </p:txBody>
      </p:sp>
      <p:sp>
        <p:nvSpPr>
          <p:cNvPr id="8" name="Content Placeholder 7"/>
          <p:cNvSpPr>
            <a:spLocks noGrp="1"/>
          </p:cNvSpPr>
          <p:nvPr>
            <p:ph sz="quarter" idx="4"/>
          </p:nvPr>
        </p:nvSpPr>
        <p:spPr/>
        <p:txBody>
          <a:bodyPr/>
          <a:lstStyle/>
          <a:p>
            <a:r>
              <a:rPr lang="en-CA" dirty="0" smtClean="0"/>
              <a:t>How does FHIR Compare?</a:t>
            </a:r>
          </a:p>
          <a:p>
            <a:r>
              <a:rPr lang="en-CA" dirty="0" smtClean="0"/>
              <a:t>FHIR Status</a:t>
            </a:r>
          </a:p>
          <a:p>
            <a:r>
              <a:rPr lang="en-CA" dirty="0" smtClean="0"/>
              <a:t>Where is FHIR being used?</a:t>
            </a:r>
          </a:p>
          <a:p>
            <a:r>
              <a:rPr lang="en-CA" dirty="0" smtClean="0"/>
              <a:t>Risks &amp; Next steps</a:t>
            </a:r>
            <a:endParaRPr lang="en-CA" dirty="0"/>
          </a:p>
        </p:txBody>
      </p:sp>
      <p:sp>
        <p:nvSpPr>
          <p:cNvPr id="4" name="Slide Number Placeholder 3"/>
          <p:cNvSpPr>
            <a:spLocks noGrp="1"/>
          </p:cNvSpPr>
          <p:nvPr>
            <p:ph type="sldNum" sz="quarter" idx="4294967295"/>
          </p:nvPr>
        </p:nvSpPr>
        <p:spPr>
          <a:xfrm>
            <a:off x="0" y="6303963"/>
            <a:ext cx="720725" cy="220662"/>
          </a:xfrm>
          <a:prstGeom prst="rect">
            <a:avLst/>
          </a:prstGeom>
        </p:spPr>
        <p:txBody>
          <a:bodyPr/>
          <a:lstStyle/>
          <a:p>
            <a:fld id="{5CC3E5C4-3E2B-40F1-9F2B-C46CEB0C88DF}" type="slidenum">
              <a:rPr lang="en-CA" smtClean="0"/>
              <a:pPr/>
              <a:t>5</a:t>
            </a:fld>
            <a:endParaRPr lang="en-CA"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WHY FHIR?</a:t>
            </a:r>
            <a:endParaRPr lang="en-CA" dirty="0"/>
          </a:p>
        </p:txBody>
      </p:sp>
      <p:sp>
        <p:nvSpPr>
          <p:cNvPr id="6" name="Text Placeholder 5"/>
          <p:cNvSpPr>
            <a:spLocks noGrp="1"/>
          </p:cNvSpPr>
          <p:nvPr>
            <p:ph type="body" idx="1"/>
          </p:nvPr>
        </p:nvSpPr>
        <p:spPr/>
        <p:txBody>
          <a:bodyPr/>
          <a:lstStyle/>
          <a:p>
            <a:endParaRPr lang="en-CA" dirty="0"/>
          </a:p>
        </p:txBody>
      </p:sp>
    </p:spTree>
    <p:extLst>
      <p:ext uri="{BB962C8B-B14F-4D97-AF65-F5344CB8AC3E}">
        <p14:creationId xmlns:p14="http://schemas.microsoft.com/office/powerpoint/2010/main" xmlns="" val="41876613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8014" y="5949280"/>
            <a:ext cx="6552728" cy="532070"/>
          </a:xfrm>
        </p:spPr>
        <p:txBody>
          <a:bodyPr anchor="b"/>
          <a:lstStyle/>
          <a:p>
            <a:r>
              <a:rPr lang="en-US" sz="2400" dirty="0">
                <a:solidFill>
                  <a:schemeClr val="tx1"/>
                </a:solidFill>
              </a:rPr>
              <a:t>http://</a:t>
            </a:r>
            <a:r>
              <a:rPr lang="en-US" sz="2400" dirty="0" smtClean="0">
                <a:solidFill>
                  <a:schemeClr val="tx1"/>
                </a:solidFill>
              </a:rPr>
              <a:t>xkcd.com/927</a:t>
            </a:r>
            <a:endParaRPr lang="en-CA" sz="2400" dirty="0">
              <a:solidFill>
                <a:schemeClr val="tx1"/>
              </a:solidFill>
            </a:endParaRPr>
          </a:p>
        </p:txBody>
      </p:sp>
      <p:pic>
        <p:nvPicPr>
          <p:cNvPr id="1026" name="Picture 2" descr="Standards"/>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95536" y="404664"/>
            <a:ext cx="8403814" cy="475656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1532523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Existing standards and bodies</a:t>
            </a:r>
            <a:endParaRPr lang="en-CA" dirty="0"/>
          </a:p>
        </p:txBody>
      </p:sp>
      <p:sp>
        <p:nvSpPr>
          <p:cNvPr id="5" name="Content Placeholder 4"/>
          <p:cNvSpPr>
            <a:spLocks noGrp="1"/>
          </p:cNvSpPr>
          <p:nvPr>
            <p:ph idx="1"/>
          </p:nvPr>
        </p:nvSpPr>
        <p:spPr/>
        <p:txBody>
          <a:bodyPr/>
          <a:lstStyle/>
          <a:p>
            <a:r>
              <a:rPr lang="en-US" sz="2800" dirty="0" smtClean="0"/>
              <a:t>HL7 – v2, v3, CDA</a:t>
            </a:r>
          </a:p>
          <a:p>
            <a:r>
              <a:rPr lang="en-US" sz="2800" dirty="0"/>
              <a:t>OpenEHR</a:t>
            </a:r>
          </a:p>
          <a:p>
            <a:r>
              <a:rPr lang="en-US" sz="2800" dirty="0" smtClean="0"/>
              <a:t>CDISC – SDTM, ADAM, define.xml</a:t>
            </a:r>
          </a:p>
          <a:p>
            <a:r>
              <a:rPr lang="en-US" sz="2800" dirty="0" smtClean="0"/>
              <a:t>X12</a:t>
            </a:r>
          </a:p>
          <a:p>
            <a:r>
              <a:rPr lang="en-US" sz="2800" dirty="0" smtClean="0"/>
              <a:t>CTS</a:t>
            </a:r>
          </a:p>
          <a:p>
            <a:r>
              <a:rPr lang="en-US" sz="2800" dirty="0" smtClean="0"/>
              <a:t>ISO – 11179, 21090, etc.</a:t>
            </a:r>
          </a:p>
          <a:p>
            <a:r>
              <a:rPr lang="en-US" sz="2800" dirty="0" smtClean="0"/>
              <a:t>DICOM</a:t>
            </a:r>
          </a:p>
          <a:p>
            <a:r>
              <a:rPr lang="en-US" sz="2800" dirty="0" smtClean="0"/>
              <a:t>W3C – </a:t>
            </a:r>
            <a:r>
              <a:rPr lang="en-US" sz="2800" dirty="0" err="1" smtClean="0"/>
              <a:t>Xforms</a:t>
            </a:r>
            <a:r>
              <a:rPr lang="en-US" sz="2800" dirty="0" smtClean="0"/>
              <a:t>, XSD</a:t>
            </a:r>
          </a:p>
          <a:p>
            <a:r>
              <a:rPr lang="en-US" sz="2800" dirty="0" smtClean="0"/>
              <a:t>Many others</a:t>
            </a:r>
          </a:p>
        </p:txBody>
      </p:sp>
      <p:sp>
        <p:nvSpPr>
          <p:cNvPr id="2" name="Slide Number Placeholder 1"/>
          <p:cNvSpPr>
            <a:spLocks noGrp="1"/>
          </p:cNvSpPr>
          <p:nvPr>
            <p:ph type="sldNum" sz="quarter" idx="4"/>
          </p:nvPr>
        </p:nvSpPr>
        <p:spPr/>
        <p:txBody>
          <a:bodyPr/>
          <a:lstStyle/>
          <a:p>
            <a:fld id="{5CC3E5C4-3E2B-40F1-9F2B-C46CEB0C88DF}" type="slidenum">
              <a:rPr lang="en-CA" smtClean="0"/>
              <a:pPr/>
              <a:t>8</a:t>
            </a:fld>
            <a:endParaRPr lang="en-CA" dirty="0"/>
          </a:p>
        </p:txBody>
      </p:sp>
      <p:sp>
        <p:nvSpPr>
          <p:cNvPr id="6" name="TextBox 5"/>
          <p:cNvSpPr txBox="1"/>
          <p:nvPr/>
        </p:nvSpPr>
        <p:spPr>
          <a:xfrm>
            <a:off x="1331640" y="3412499"/>
            <a:ext cx="6571030" cy="646331"/>
          </a:xfrm>
          <a:prstGeom prst="rect">
            <a:avLst/>
          </a:prstGeom>
          <a:solidFill>
            <a:schemeClr val="bg1"/>
          </a:solidFill>
        </p:spPr>
        <p:txBody>
          <a:bodyPr wrap="none" rtlCol="0">
            <a:spAutoFit/>
          </a:bodyPr>
          <a:lstStyle/>
          <a:p>
            <a:r>
              <a:rPr lang="en-US" sz="3600" b="1" dirty="0" smtClean="0">
                <a:solidFill>
                  <a:srgbClr val="C00000"/>
                </a:solidFill>
              </a:rPr>
              <a:t>Do we really need one more?</a:t>
            </a:r>
            <a:endParaRPr lang="en-CA" sz="3600" b="1" dirty="0">
              <a:solidFill>
                <a:srgbClr val="C00000"/>
              </a:solidFill>
            </a:endParaRPr>
          </a:p>
        </p:txBody>
      </p:sp>
    </p:spTree>
    <p:extLst>
      <p:ext uri="{BB962C8B-B14F-4D97-AF65-F5344CB8AC3E}">
        <p14:creationId xmlns:p14="http://schemas.microsoft.com/office/powerpoint/2010/main" xmlns="" val="190396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Need</a:t>
            </a:r>
            <a:endParaRPr lang="en-CA" dirty="0"/>
          </a:p>
        </p:txBody>
      </p:sp>
      <p:sp>
        <p:nvSpPr>
          <p:cNvPr id="3" name="Content Placeholder 2"/>
          <p:cNvSpPr>
            <a:spLocks noGrp="1"/>
          </p:cNvSpPr>
          <p:nvPr>
            <p:ph idx="1"/>
          </p:nvPr>
        </p:nvSpPr>
        <p:spPr/>
        <p:txBody>
          <a:bodyPr/>
          <a:lstStyle/>
          <a:p>
            <a:r>
              <a:rPr lang="en-US" dirty="0" smtClean="0"/>
              <a:t>Has been a need to share healthcare information electronically for a long time</a:t>
            </a:r>
          </a:p>
          <a:p>
            <a:pPr lvl="1"/>
            <a:r>
              <a:rPr lang="en-US" dirty="0" smtClean="0"/>
              <a:t>HL7 v2 is nearly 30 years old</a:t>
            </a:r>
          </a:p>
          <a:p>
            <a:r>
              <a:rPr lang="en-US" dirty="0" smtClean="0"/>
              <a:t>Increasing pressure to broaden scope of sharing</a:t>
            </a:r>
          </a:p>
          <a:p>
            <a:pPr lvl="1"/>
            <a:r>
              <a:rPr lang="en-US" dirty="0" smtClean="0"/>
              <a:t>Across organizations, disciplines, even borders</a:t>
            </a:r>
          </a:p>
          <a:p>
            <a:pPr lvl="1"/>
            <a:r>
              <a:rPr lang="en-US" dirty="0" smtClean="0"/>
              <a:t>Mobile &amp; cloud-based applications</a:t>
            </a:r>
          </a:p>
          <a:p>
            <a:pPr lvl="1"/>
            <a:r>
              <a:rPr lang="en-US" dirty="0" smtClean="0"/>
              <a:t>Faster – integration in days or weeks, not months or years</a:t>
            </a:r>
          </a:p>
        </p:txBody>
      </p:sp>
      <p:sp>
        <p:nvSpPr>
          <p:cNvPr id="4" name="Slide Number Placeholder 3"/>
          <p:cNvSpPr>
            <a:spLocks noGrp="1"/>
          </p:cNvSpPr>
          <p:nvPr>
            <p:ph type="sldNum" sz="quarter" idx="4"/>
          </p:nvPr>
        </p:nvSpPr>
        <p:spPr/>
        <p:txBody>
          <a:bodyPr/>
          <a:lstStyle/>
          <a:p>
            <a:fld id="{5CC3E5C4-3E2B-40F1-9F2B-C46CEB0C88DF}" type="slidenum">
              <a:rPr lang="en-CA" smtClean="0"/>
              <a:pPr/>
              <a:t>9</a:t>
            </a:fld>
            <a:endParaRPr lang="en-CA" dirty="0"/>
          </a:p>
        </p:txBody>
      </p:sp>
    </p:spTree>
    <p:extLst>
      <p:ext uri="{BB962C8B-B14F-4D97-AF65-F5344CB8AC3E}">
        <p14:creationId xmlns:p14="http://schemas.microsoft.com/office/powerpoint/2010/main" xmlns="" val="119728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Refined">
  <a:themeElements>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fontScheme name="Refined">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Refined 1">
        <a:dk1>
          <a:srgbClr val="666633"/>
        </a:dk1>
        <a:lt1>
          <a:srgbClr val="FFFFFF"/>
        </a:lt1>
        <a:dk2>
          <a:srgbClr val="000000"/>
        </a:dk2>
        <a:lt2>
          <a:srgbClr val="FFFFFF"/>
        </a:lt2>
        <a:accent1>
          <a:srgbClr val="666699"/>
        </a:accent1>
        <a:accent2>
          <a:srgbClr val="990000"/>
        </a:accent2>
        <a:accent3>
          <a:srgbClr val="AAAAAA"/>
        </a:accent3>
        <a:accent4>
          <a:srgbClr val="DADADA"/>
        </a:accent4>
        <a:accent5>
          <a:srgbClr val="B8B8CA"/>
        </a:accent5>
        <a:accent6>
          <a:srgbClr val="8A0000"/>
        </a:accent6>
        <a:hlink>
          <a:srgbClr val="999900"/>
        </a:hlink>
        <a:folHlink>
          <a:srgbClr val="FFFFFF"/>
        </a:folHlink>
      </a:clrScheme>
      <a:clrMap bg1="dk2" tx1="lt1" bg2="dk1" tx2="lt2" accent1="accent1" accent2="accent2" accent3="accent3" accent4="accent4" accent5="accent5" accent6="accent6" hlink="hlink" folHlink="folHlink"/>
    </a:extraClrScheme>
    <a:extraClrScheme>
      <a:clrScheme name="Refined 2">
        <a:dk1>
          <a:srgbClr val="4D4D4D"/>
        </a:dk1>
        <a:lt1>
          <a:srgbClr val="FFFFFF"/>
        </a:lt1>
        <a:dk2>
          <a:srgbClr val="4A1102"/>
        </a:dk2>
        <a:lt2>
          <a:srgbClr val="FFFFFF"/>
        </a:lt2>
        <a:accent1>
          <a:srgbClr val="CC3300"/>
        </a:accent1>
        <a:accent2>
          <a:srgbClr val="666699"/>
        </a:accent2>
        <a:accent3>
          <a:srgbClr val="B1AAAA"/>
        </a:accent3>
        <a:accent4>
          <a:srgbClr val="DADADA"/>
        </a:accent4>
        <a:accent5>
          <a:srgbClr val="E2ADAA"/>
        </a:accent5>
        <a:accent6>
          <a:srgbClr val="5C5C8A"/>
        </a:accent6>
        <a:hlink>
          <a:srgbClr val="FF9900"/>
        </a:hlink>
        <a:folHlink>
          <a:srgbClr val="FFFFFF"/>
        </a:folHlink>
      </a:clrScheme>
      <a:clrMap bg1="dk2" tx1="lt1" bg2="dk1" tx2="lt2" accent1="accent1" accent2="accent2" accent3="accent3" accent4="accent4" accent5="accent5" accent6="accent6" hlink="hlink" folHlink="folHlink"/>
    </a:extraClrScheme>
    <a:extraClrScheme>
      <a:clrScheme name="Refined 3">
        <a:dk1>
          <a:srgbClr val="666699"/>
        </a:dk1>
        <a:lt1>
          <a:srgbClr val="FFFFFF"/>
        </a:lt1>
        <a:dk2>
          <a:srgbClr val="400040"/>
        </a:dk2>
        <a:lt2>
          <a:srgbClr val="FFFFFF"/>
        </a:lt2>
        <a:accent1>
          <a:srgbClr val="FFCC00"/>
        </a:accent1>
        <a:accent2>
          <a:srgbClr val="FF3300"/>
        </a:accent2>
        <a:accent3>
          <a:srgbClr val="AFAAAF"/>
        </a:accent3>
        <a:accent4>
          <a:srgbClr val="DADADA"/>
        </a:accent4>
        <a:accent5>
          <a:srgbClr val="FFE2AA"/>
        </a:accent5>
        <a:accent6>
          <a:srgbClr val="E72D00"/>
        </a:accent6>
        <a:hlink>
          <a:srgbClr val="CC9900"/>
        </a:hlink>
        <a:folHlink>
          <a:srgbClr val="CC3300"/>
        </a:folHlink>
      </a:clrScheme>
      <a:clrMap bg1="dk2" tx1="lt1" bg2="dk1" tx2="lt2" accent1="accent1" accent2="accent2" accent3="accent3" accent4="accent4" accent5="accent5" accent6="accent6" hlink="hlink" folHlink="folHlink"/>
    </a:extraClrScheme>
    <a:extraClrScheme>
      <a:clrScheme name="Refined 4">
        <a:dk1>
          <a:srgbClr val="4D4D4D"/>
        </a:dk1>
        <a:lt1>
          <a:srgbClr val="FFFFFF"/>
        </a:lt1>
        <a:dk2>
          <a:srgbClr val="006699"/>
        </a:dk2>
        <a:lt2>
          <a:srgbClr val="CCECFF"/>
        </a:lt2>
        <a:accent1>
          <a:srgbClr val="339966"/>
        </a:accent1>
        <a:accent2>
          <a:srgbClr val="3366FF"/>
        </a:accent2>
        <a:accent3>
          <a:srgbClr val="AAB8CA"/>
        </a:accent3>
        <a:accent4>
          <a:srgbClr val="DADADA"/>
        </a:accent4>
        <a:accent5>
          <a:srgbClr val="ADCAB8"/>
        </a:accent5>
        <a:accent6>
          <a:srgbClr val="2D5CE7"/>
        </a:accent6>
        <a:hlink>
          <a:srgbClr val="33CCFF"/>
        </a:hlink>
        <a:folHlink>
          <a:srgbClr val="FFFFFF"/>
        </a:folHlink>
      </a:clrScheme>
      <a:clrMap bg1="dk2" tx1="lt1" bg2="dk1" tx2="lt2" accent1="accent1" accent2="accent2" accent3="accent3" accent4="accent4" accent5="accent5" accent6="accent6" hlink="hlink" folHlink="folHlink"/>
    </a:extraClrScheme>
    <a:extraClrScheme>
      <a:clrScheme name="Refined 5">
        <a:dk1>
          <a:srgbClr val="000000"/>
        </a:dk1>
        <a:lt1>
          <a:srgbClr val="FFFFFF"/>
        </a:lt1>
        <a:dk2>
          <a:srgbClr val="CC0000"/>
        </a:dk2>
        <a:lt2>
          <a:srgbClr val="666699"/>
        </a:lt2>
        <a:accent1>
          <a:srgbClr val="FF6600"/>
        </a:accent1>
        <a:accent2>
          <a:srgbClr val="FF9933"/>
        </a:accent2>
        <a:accent3>
          <a:srgbClr val="FFFFFF"/>
        </a:accent3>
        <a:accent4>
          <a:srgbClr val="000000"/>
        </a:accent4>
        <a:accent5>
          <a:srgbClr val="FFB8AA"/>
        </a:accent5>
        <a:accent6>
          <a:srgbClr val="E78A2D"/>
        </a:accent6>
        <a:hlink>
          <a:srgbClr val="FFCC00"/>
        </a:hlink>
        <a:folHlink>
          <a:srgbClr val="333399"/>
        </a:folHlink>
      </a:clrScheme>
      <a:clrMap bg1="lt1" tx1="dk1" bg2="lt2" tx2="dk2" accent1="accent1" accent2="accent2" accent3="accent3" accent4="accent4" accent5="accent5" accent6="accent6" hlink="hlink" folHlink="folHlink"/>
    </a:extraClrScheme>
    <a:extraClrScheme>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clrMap bg1="lt1" tx1="dk1" bg2="lt2" tx2="dk2" accent1="accent1" accent2="accent2" accent3="accent3" accent4="accent4" accent5="accent5" accent6="accent6" hlink="hlink" folHlink="folHlink"/>
    </a:extraClrScheme>
    <a:extraClrScheme>
      <a:clrScheme name="Refined 7">
        <a:dk1>
          <a:srgbClr val="000000"/>
        </a:dk1>
        <a:lt1>
          <a:srgbClr val="FFFFFF"/>
        </a:lt1>
        <a:dk2>
          <a:srgbClr val="000066"/>
        </a:dk2>
        <a:lt2>
          <a:srgbClr val="333399"/>
        </a:lt2>
        <a:accent1>
          <a:srgbClr val="3399FF"/>
        </a:accent1>
        <a:accent2>
          <a:srgbClr val="9999FF"/>
        </a:accent2>
        <a:accent3>
          <a:srgbClr val="FFFFFF"/>
        </a:accent3>
        <a:accent4>
          <a:srgbClr val="000000"/>
        </a:accent4>
        <a:accent5>
          <a:srgbClr val="ADCAFF"/>
        </a:accent5>
        <a:accent6>
          <a:srgbClr val="8A8AE7"/>
        </a:accent6>
        <a:hlink>
          <a:srgbClr val="00CCFF"/>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Ambassador HL7 Power Point Template 2012</Template>
  <TotalTime>10268</TotalTime>
  <Words>2476</Words>
  <Application>Microsoft Office PowerPoint</Application>
  <PresentationFormat>On-screen Show (4:3)</PresentationFormat>
  <Paragraphs>464</Paragraphs>
  <Slides>49</Slides>
  <Notes>25</Notes>
  <HiddenSlides>6</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Refined</vt:lpstr>
      <vt:lpstr>FHIR for Executives (1 of 2)</vt:lpstr>
      <vt:lpstr>This presentation</vt:lpstr>
      <vt:lpstr>Who am I?</vt:lpstr>
      <vt:lpstr>Tutorial Objectives</vt:lpstr>
      <vt:lpstr>Outline</vt:lpstr>
      <vt:lpstr>WHY FHIR?</vt:lpstr>
      <vt:lpstr>http://xkcd.com/927</vt:lpstr>
      <vt:lpstr>Existing standards and bodies</vt:lpstr>
      <vt:lpstr>The Need</vt:lpstr>
      <vt:lpstr>What we have – v2</vt:lpstr>
      <vt:lpstr>What we have – v3</vt:lpstr>
      <vt:lpstr>What we have - CDA</vt:lpstr>
      <vt:lpstr>So I should drop everything and use FHIR?</vt:lpstr>
      <vt:lpstr>Problems we face</vt:lpstr>
      <vt:lpstr>Complexity Model</vt:lpstr>
      <vt:lpstr>Three Laws of Interoperability</vt:lpstr>
      <vt:lpstr>Platform for Interoperability</vt:lpstr>
      <vt:lpstr>What is FHIR?</vt:lpstr>
      <vt:lpstr>The acronym</vt:lpstr>
      <vt:lpstr>Genesis of FHIR</vt:lpstr>
      <vt:lpstr>FHIR – Key differences</vt:lpstr>
      <vt:lpstr>Implementer Focus</vt:lpstr>
      <vt:lpstr>Support “Common” Scenarios</vt:lpstr>
      <vt:lpstr>Example – ISO AD type</vt:lpstr>
      <vt:lpstr>Example – FHIR Address</vt:lpstr>
      <vt:lpstr>Won’t extensions break interoperability?</vt:lpstr>
      <vt:lpstr>Web technologies</vt:lpstr>
      <vt:lpstr>Human Readable</vt:lpstr>
      <vt:lpstr>Freely available</vt:lpstr>
      <vt:lpstr>Paradigms</vt:lpstr>
      <vt:lpstr>Architectures</vt:lpstr>
      <vt:lpstr>FHIR &amp; Cost of Integration</vt:lpstr>
      <vt:lpstr>Future impact of FHIR</vt:lpstr>
      <vt:lpstr>FHIR Resources</vt:lpstr>
      <vt:lpstr>FHIR solutions</vt:lpstr>
      <vt:lpstr>Resources</vt:lpstr>
      <vt:lpstr>FHIR Resource URLs</vt:lpstr>
      <vt:lpstr>What’s a Resource?</vt:lpstr>
      <vt:lpstr>DSTU Resource List</vt:lpstr>
      <vt:lpstr>Slide 40</vt:lpstr>
      <vt:lpstr>Resource Definitions</vt:lpstr>
      <vt:lpstr>Resource Definitions</vt:lpstr>
      <vt:lpstr>Resource Definitions</vt:lpstr>
      <vt:lpstr>Resource Definitions</vt:lpstr>
      <vt:lpstr>Why resources?</vt:lpstr>
      <vt:lpstr>What’s in a resource definition?</vt:lpstr>
      <vt:lpstr>(FHIR home)</vt:lpstr>
      <vt:lpstr>Outline</vt:lpstr>
      <vt:lpstr>Questions?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FHIR Webinar</dc:title>
  <dc:creator>Grahame</dc:creator>
  <cp:lastModifiedBy>Lloyd</cp:lastModifiedBy>
  <cp:revision>295</cp:revision>
  <dcterms:created xsi:type="dcterms:W3CDTF">2012-12-03T20:41:34Z</dcterms:created>
  <dcterms:modified xsi:type="dcterms:W3CDTF">2015-06-24T15:47:47Z</dcterms:modified>
</cp:coreProperties>
</file>